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5143500" type="screen16x9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5pPr>
    <a:lvl6pPr marL="22860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6pPr>
    <a:lvl7pPr marL="27432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7pPr>
    <a:lvl8pPr marL="32004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8pPr>
    <a:lvl9pPr marL="36576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0"/>
    <p:restoredTop sz="94707"/>
  </p:normalViewPr>
  <p:slideViewPr>
    <p:cSldViewPr snapToGrid="0" snapToObjects="1">
      <p:cViewPr varScale="1">
        <p:scale>
          <a:sx n="98" d="100"/>
          <a:sy n="98" d="100"/>
        </p:scale>
        <p:origin x="-564" y="-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hape 3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120000 w 120000"/>
              <a:gd name="T3" fmla="*/ 120000 h 120000"/>
            </a:gdLst>
            <a:ahLst/>
            <a:cxnLst>
              <a:cxn ang="0">
                <a:pos x="0" y="0"/>
              </a:cxn>
              <a:cxn ang="0">
                <a:pos x="120000" y="0"/>
              </a:cxn>
              <a:cxn ang="0">
                <a:pos x="120000" y="120000"/>
              </a:cxn>
              <a:cxn ang="0">
                <a:pos x="0" y="120000"/>
              </a:cxn>
            </a:cxnLst>
            <a:rect l="T0" t="T1" r="T2" b="T3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buChar char="●"/>
              <a:defRPr sz="1100"/>
            </a:lvl1pPr>
            <a:lvl2pPr lvl="1">
              <a:spcBef>
                <a:spcPts val="0"/>
              </a:spcBef>
              <a:buSzPct val="100000"/>
              <a:buChar char="○"/>
              <a:defRPr sz="1100"/>
            </a:lvl2pPr>
            <a:lvl3pPr lvl="2">
              <a:spcBef>
                <a:spcPts val="0"/>
              </a:spcBef>
              <a:buSzPct val="100000"/>
              <a:buChar char="■"/>
              <a:defRPr sz="1100"/>
            </a:lvl3pPr>
            <a:lvl4pPr lvl="3">
              <a:spcBef>
                <a:spcPts val="0"/>
              </a:spcBef>
              <a:buSzPct val="100000"/>
              <a:buChar char="●"/>
              <a:defRPr sz="1100"/>
            </a:lvl4pPr>
            <a:lvl5pPr lvl="4">
              <a:spcBef>
                <a:spcPts val="0"/>
              </a:spcBef>
              <a:buSzPct val="100000"/>
              <a:buChar char="○"/>
              <a:defRPr sz="1100"/>
            </a:lvl5pPr>
            <a:lvl6pPr lvl="5">
              <a:spcBef>
                <a:spcPts val="0"/>
              </a:spcBef>
              <a:buSzPct val="100000"/>
              <a:buChar char="■"/>
              <a:defRPr sz="1100"/>
            </a:lvl6pPr>
            <a:lvl7pPr lvl="6">
              <a:spcBef>
                <a:spcPts val="0"/>
              </a:spcBef>
              <a:buSzPct val="100000"/>
              <a:buChar char="●"/>
              <a:defRPr sz="1100"/>
            </a:lvl7pPr>
            <a:lvl8pPr lvl="7">
              <a:spcBef>
                <a:spcPts val="0"/>
              </a:spcBef>
              <a:buSzPct val="100000"/>
              <a:buChar char="○"/>
              <a:defRPr sz="1100"/>
            </a:lvl8pPr>
            <a:lvl9pPr lvl="8">
              <a:spcBef>
                <a:spcPts val="0"/>
              </a:spcBef>
              <a:buSzPct val="100000"/>
              <a:buChar char="■"/>
              <a:defRPr sz="1100"/>
            </a:lvl9pPr>
          </a:lstStyle>
          <a:p>
            <a:pPr lvl="0"/>
            <a:endParaRPr noProof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742950" indent="-28575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143000" indent="-228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600200" indent="-228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57400" indent="-228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hape 51"/>
          <p:cNvSpPr>
            <a:spLocks noGrp="1" noRot="1" noChangeAspec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15362" name="Shape 52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SzTx/>
              <a:buFontTx/>
              <a:buNone/>
            </a:pPr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hape 57"/>
          <p:cNvSpPr>
            <a:spLocks noGrp="1" noRot="1" noChangeAspec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17410" name="Shape 58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SzTx/>
              <a:buFontTx/>
              <a:buNone/>
            </a:pPr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hape 64"/>
          <p:cNvSpPr>
            <a:spLocks noGrp="1" noRot="1" noChangeAspec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19458" name="Shape 65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SzTx/>
              <a:buFontTx/>
              <a:buNone/>
            </a:pPr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hape 70"/>
          <p:cNvSpPr>
            <a:spLocks noGrp="1" noRot="1" noChangeAspec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21506" name="Shape 71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SzTx/>
              <a:buFontTx/>
              <a:buNone/>
            </a:pPr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hape 77"/>
          <p:cNvSpPr>
            <a:spLocks noGrp="1" noRot="1" noChangeAspec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23554" name="Shape 78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SzTx/>
              <a:buFontTx/>
              <a:buNone/>
            </a:pPr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hape 84"/>
          <p:cNvSpPr>
            <a:spLocks noGrp="1" noRot="1" noChangeAspec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25602" name="Shape 85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SzTx/>
              <a:buFontTx/>
              <a:buNone/>
            </a:pPr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hape 91"/>
          <p:cNvSpPr>
            <a:spLocks noGrp="1" noRot="1" noChangeAspec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27650" name="Shape 92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SzTx/>
              <a:buFontTx/>
              <a:buNone/>
            </a:pPr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="b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4" name="Shape 12"/>
          <p:cNvSpPr txBox="1">
            <a:spLocks noGrp="1"/>
          </p:cNvSpPr>
          <p:nvPr>
            <p:ph type="sldNum" idx="10"/>
          </p:nvPr>
        </p:nvSpPr>
        <p:spPr bwMode="auto">
          <a:xfrm>
            <a:off x="8472488" y="4662488"/>
            <a:ext cx="549275" cy="3937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2A461914-981F-4816-A596-1FAD6C7AE6A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="b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" name="Shape 47"/>
          <p:cNvSpPr txBox="1">
            <a:spLocks noGrp="1"/>
          </p:cNvSpPr>
          <p:nvPr>
            <p:ph type="sldNum" idx="10"/>
          </p:nvPr>
        </p:nvSpPr>
        <p:spPr bwMode="auto">
          <a:xfrm>
            <a:off x="8472488" y="4662488"/>
            <a:ext cx="549275" cy="3937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B3875B85-E1B7-450B-8237-9C75681BD36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49"/>
          <p:cNvSpPr txBox="1">
            <a:spLocks noGrp="1"/>
          </p:cNvSpPr>
          <p:nvPr>
            <p:ph type="sldNum" idx="10"/>
          </p:nvPr>
        </p:nvSpPr>
        <p:spPr bwMode="auto">
          <a:xfrm>
            <a:off x="8472488" y="4662488"/>
            <a:ext cx="549275" cy="3937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D3DF69F9-0751-4A77-BF68-34ACEDF39F7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="ctr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3" name="Shape 15"/>
          <p:cNvSpPr txBox="1">
            <a:spLocks noGrp="1"/>
          </p:cNvSpPr>
          <p:nvPr>
            <p:ph type="sldNum" idx="10"/>
          </p:nvPr>
        </p:nvSpPr>
        <p:spPr bwMode="auto">
          <a:xfrm>
            <a:off x="8472488" y="4662488"/>
            <a:ext cx="549275" cy="3937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CEF35F52-59A6-44D1-8206-0A4D3467BF3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" name="Shape 19"/>
          <p:cNvSpPr txBox="1">
            <a:spLocks noGrp="1"/>
          </p:cNvSpPr>
          <p:nvPr>
            <p:ph type="sldNum" idx="10"/>
          </p:nvPr>
        </p:nvSpPr>
        <p:spPr bwMode="auto">
          <a:xfrm>
            <a:off x="8472488" y="4662488"/>
            <a:ext cx="549275" cy="3937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29085236-32BA-44B6-BE88-93CCA461E58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5" name="Shape 24"/>
          <p:cNvSpPr txBox="1">
            <a:spLocks noGrp="1"/>
          </p:cNvSpPr>
          <p:nvPr>
            <p:ph type="sldNum" idx="10"/>
          </p:nvPr>
        </p:nvSpPr>
        <p:spPr bwMode="auto">
          <a:xfrm>
            <a:off x="8472488" y="4662488"/>
            <a:ext cx="549275" cy="3937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9EA6B38C-1C3C-4A79-9638-C6FC08FD680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" name="Shape 27"/>
          <p:cNvSpPr txBox="1">
            <a:spLocks noGrp="1"/>
          </p:cNvSpPr>
          <p:nvPr>
            <p:ph type="sldNum" idx="10"/>
          </p:nvPr>
        </p:nvSpPr>
        <p:spPr bwMode="auto">
          <a:xfrm>
            <a:off x="8472488" y="4662488"/>
            <a:ext cx="549275" cy="3937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75BD6AC0-52B9-4D3D-9D10-8015144353A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="b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4" name="Shape 31"/>
          <p:cNvSpPr txBox="1">
            <a:spLocks noGrp="1"/>
          </p:cNvSpPr>
          <p:nvPr>
            <p:ph type="sldNum" idx="10"/>
          </p:nvPr>
        </p:nvSpPr>
        <p:spPr bwMode="auto">
          <a:xfrm>
            <a:off x="8472488" y="4662488"/>
            <a:ext cx="549275" cy="3937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C1E23104-A008-4975-BF81-4FF1CDAB74F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="ctr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3" name="Shape 34"/>
          <p:cNvSpPr txBox="1">
            <a:spLocks noGrp="1"/>
          </p:cNvSpPr>
          <p:nvPr>
            <p:ph type="sldNum" idx="10"/>
          </p:nvPr>
        </p:nvSpPr>
        <p:spPr bwMode="auto">
          <a:xfrm>
            <a:off x="8472488" y="4662488"/>
            <a:ext cx="549275" cy="3937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87C280E5-6E85-4934-9A63-78D0DFB4BA0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36"/>
          <p:cNvSpPr>
            <a:spLocks noChangeArrowheads="1"/>
          </p:cNvSpPr>
          <p:nvPr/>
        </p:nvSpPr>
        <p:spPr bwMode="auto">
          <a:xfrm>
            <a:off x="4572000" y="0"/>
            <a:ext cx="4572000" cy="51435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="b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="ctr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" name="Shape 40"/>
          <p:cNvSpPr txBox="1">
            <a:spLocks noGrp="1"/>
          </p:cNvSpPr>
          <p:nvPr>
            <p:ph type="sldNum" idx="10"/>
          </p:nvPr>
        </p:nvSpPr>
        <p:spPr bwMode="auto">
          <a:xfrm>
            <a:off x="8472488" y="4662488"/>
            <a:ext cx="549275" cy="3937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A73C36F2-832D-4A14-BBAC-A594C8689E0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="ctr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3" name="Shape 43"/>
          <p:cNvSpPr txBox="1">
            <a:spLocks noGrp="1"/>
          </p:cNvSpPr>
          <p:nvPr>
            <p:ph type="sldNum" idx="10"/>
          </p:nvPr>
        </p:nvSpPr>
        <p:spPr bwMode="auto">
          <a:xfrm>
            <a:off x="8472488" y="4662488"/>
            <a:ext cx="549275" cy="3937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BB7D38BA-A733-4C3F-AD75-9C6F2A6BD72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hape 6"/>
          <p:cNvSpPr txBox="1">
            <a:spLocks noGrp="1"/>
          </p:cNvSpPr>
          <p:nvPr>
            <p:ph type="title"/>
          </p:nvPr>
        </p:nvSpPr>
        <p:spPr bwMode="auto">
          <a:xfrm>
            <a:off x="311150" y="444500"/>
            <a:ext cx="8521700" cy="57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>
              <a:sym typeface="Arial" charset="0"/>
            </a:endParaRPr>
          </a:p>
        </p:txBody>
      </p:sp>
      <p:sp>
        <p:nvSpPr>
          <p:cNvPr id="1027" name="Shape 7"/>
          <p:cNvSpPr txBox="1">
            <a:spLocks noGrp="1"/>
          </p:cNvSpPr>
          <p:nvPr>
            <p:ph type="body" idx="1"/>
          </p:nvPr>
        </p:nvSpPr>
        <p:spPr bwMode="auto">
          <a:xfrm>
            <a:off x="311150" y="1152525"/>
            <a:ext cx="8521700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>
              <a:sym typeface="Arial" charset="0"/>
            </a:endParaRPr>
          </a:p>
        </p:txBody>
      </p:sp>
      <p:sp>
        <p:nvSpPr>
          <p:cNvPr id="1028" name="Shape 8"/>
          <p:cNvSpPr txBox="1">
            <a:spLocks noGrp="1"/>
          </p:cNvSpPr>
          <p:nvPr/>
        </p:nvSpPr>
        <p:spPr bwMode="auto">
          <a:xfrm>
            <a:off x="8472488" y="4662488"/>
            <a:ext cx="549275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pPr algn="r"/>
            <a:fld id="{FED0D388-27C9-4FC4-B161-13975AA71C84}" type="slidenum">
              <a:rPr lang="en-US" sz="1000">
                <a:solidFill>
                  <a:srgbClr val="595959"/>
                </a:solidFill>
              </a:rPr>
              <a:pPr algn="r"/>
              <a:t>‹#›</a:t>
            </a:fld>
            <a:endParaRPr lang="en-US" sz="1000">
              <a:solidFill>
                <a:srgbClr val="595959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Shape 54"/>
          <p:cNvSpPr txBox="1">
            <a:spLocks noGrp="1"/>
          </p:cNvSpPr>
          <p:nvPr>
            <p:ph type="ctrTitle"/>
          </p:nvPr>
        </p:nvSpPr>
        <p:spPr>
          <a:xfrm>
            <a:off x="311150" y="744538"/>
            <a:ext cx="8521700" cy="2052637"/>
          </a:xfrm>
        </p:spPr>
        <p:txBody>
          <a:bodyPr/>
          <a:lstStyle/>
          <a:p>
            <a:pPr eaLnBrk="1" hangingPunct="1">
              <a:spcBef>
                <a:spcPct val="0"/>
              </a:spcBef>
              <a:buClr>
                <a:srgbClr val="000000"/>
              </a:buClr>
              <a:buSzTx/>
            </a:pPr>
            <a:r>
              <a:rPr lang="en-US" smtClean="0">
                <a:latin typeface="Arial" charset="0"/>
                <a:cs typeface="Arial" charset="0"/>
              </a:rPr>
              <a:t>Pathway to Revolution</a:t>
            </a:r>
          </a:p>
        </p:txBody>
      </p:sp>
      <p:sp>
        <p:nvSpPr>
          <p:cNvPr id="14338" name="Shape 55"/>
          <p:cNvSpPr txBox="1">
            <a:spLocks noGrp="1"/>
          </p:cNvSpPr>
          <p:nvPr>
            <p:ph type="subTitle" idx="1"/>
          </p:nvPr>
        </p:nvSpPr>
        <p:spPr>
          <a:xfrm>
            <a:off x="311150" y="2833688"/>
            <a:ext cx="8521700" cy="793750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595959"/>
              </a:buClr>
              <a:buSzTx/>
            </a:pPr>
            <a:r>
              <a:rPr lang="en-US" smtClean="0">
                <a:solidFill>
                  <a:srgbClr val="595959"/>
                </a:solidFill>
                <a:latin typeface="Arial" charset="0"/>
                <a:cs typeface="Arial" charset="0"/>
              </a:rPr>
              <a:t>IB Civics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hape 60"/>
          <p:cNvSpPr txBox="1">
            <a:spLocks noGrp="1"/>
          </p:cNvSpPr>
          <p:nvPr>
            <p:ph type="title"/>
          </p:nvPr>
        </p:nvSpPr>
        <p:spPr>
          <a:xfrm>
            <a:off x="311150" y="444500"/>
            <a:ext cx="8521700" cy="573088"/>
          </a:xfrm>
        </p:spPr>
        <p:txBody>
          <a:bodyPr/>
          <a:lstStyle/>
          <a:p>
            <a:pPr eaLnBrk="1" hangingPunct="1">
              <a:spcBef>
                <a:spcPct val="0"/>
              </a:spcBef>
              <a:buClr>
                <a:srgbClr val="000000"/>
              </a:buClr>
            </a:pPr>
            <a:r>
              <a:rPr lang="en-US" sz="2800" smtClean="0">
                <a:latin typeface="Arial" charset="0"/>
                <a:cs typeface="Arial" charset="0"/>
              </a:rPr>
              <a:t>Trouble in Paradise!</a:t>
            </a:r>
          </a:p>
        </p:txBody>
      </p:sp>
      <p:sp>
        <p:nvSpPr>
          <p:cNvPr id="16386" name="Shape 61"/>
          <p:cNvSpPr txBox="1">
            <a:spLocks noGrp="1"/>
          </p:cNvSpPr>
          <p:nvPr>
            <p:ph type="body" idx="1"/>
          </p:nvPr>
        </p:nvSpPr>
        <p:spPr>
          <a:xfrm>
            <a:off x="311150" y="1152525"/>
            <a:ext cx="5803900" cy="3416300"/>
          </a:xfrm>
        </p:spPr>
        <p:txBody>
          <a:bodyPr/>
          <a:lstStyle/>
          <a:p>
            <a:pPr eaLnBrk="1" hangingPunct="1">
              <a:lnSpc>
                <a:spcPct val="115000"/>
              </a:lnSpc>
              <a:spcBef>
                <a:spcPct val="0"/>
              </a:spcBef>
              <a:spcAft>
                <a:spcPts val="1600"/>
              </a:spcAft>
              <a:buClr>
                <a:srgbClr val="595959"/>
              </a:buClr>
            </a:pPr>
            <a:r>
              <a:rPr lang="en-US" sz="1800" smtClean="0">
                <a:solidFill>
                  <a:srgbClr val="595959"/>
                </a:solidFill>
                <a:latin typeface="Arial" charset="0"/>
                <a:cs typeface="Arial" charset="0"/>
              </a:rPr>
              <a:t>The colonies used to be happy under British rule, but in 1754…</a:t>
            </a:r>
          </a:p>
          <a:p>
            <a:pPr eaLnBrk="1" hangingPunct="1">
              <a:lnSpc>
                <a:spcPct val="115000"/>
              </a:lnSpc>
              <a:spcBef>
                <a:spcPct val="0"/>
              </a:spcBef>
              <a:spcAft>
                <a:spcPts val="1600"/>
              </a:spcAft>
              <a:buClr>
                <a:srgbClr val="595959"/>
              </a:buClr>
            </a:pPr>
            <a:r>
              <a:rPr lang="en-US" sz="1800" b="1" smtClean="0">
                <a:solidFill>
                  <a:srgbClr val="595959"/>
                </a:solidFill>
                <a:latin typeface="Arial" charset="0"/>
                <a:cs typeface="Arial" charset="0"/>
              </a:rPr>
              <a:t>The French &amp; Indian War:</a:t>
            </a:r>
            <a:r>
              <a:rPr lang="en-US" sz="1800" smtClean="0">
                <a:solidFill>
                  <a:srgbClr val="595959"/>
                </a:solidFill>
                <a:latin typeface="Arial" charset="0"/>
                <a:cs typeface="Arial" charset="0"/>
              </a:rPr>
              <a:t> England and France fought for domination of North America. This cost England a lot of money, so they made colonists pay high taxes to get that money back. The colonists had no say in the matter.</a:t>
            </a:r>
          </a:p>
          <a:p>
            <a:pPr eaLnBrk="1" hangingPunct="1">
              <a:lnSpc>
                <a:spcPct val="115000"/>
              </a:lnSpc>
              <a:spcBef>
                <a:spcPct val="0"/>
              </a:spcBef>
              <a:spcAft>
                <a:spcPts val="1600"/>
              </a:spcAft>
              <a:buClr>
                <a:srgbClr val="595959"/>
              </a:buClr>
            </a:pPr>
            <a:r>
              <a:rPr lang="en-US" sz="1800" b="1" smtClean="0">
                <a:solidFill>
                  <a:srgbClr val="595959"/>
                </a:solidFill>
                <a:latin typeface="Arial" charset="0"/>
                <a:cs typeface="Arial" charset="0"/>
              </a:rPr>
              <a:t>Proclamation of 1763:</a:t>
            </a:r>
            <a:r>
              <a:rPr lang="en-US" sz="1800" smtClean="0">
                <a:solidFill>
                  <a:srgbClr val="595959"/>
                </a:solidFill>
                <a:latin typeface="Arial" charset="0"/>
                <a:cs typeface="Arial" charset="0"/>
              </a:rPr>
              <a:t>To make peace with France and their native allies, England said colonists could not move past the Appalachian mountains.</a:t>
            </a:r>
          </a:p>
        </p:txBody>
      </p:sp>
      <p:pic>
        <p:nvPicPr>
          <p:cNvPr id="16387" name="Shape 62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67450" y="1169988"/>
            <a:ext cx="2724150" cy="272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hape 67"/>
          <p:cNvSpPr txBox="1">
            <a:spLocks noGrp="1"/>
          </p:cNvSpPr>
          <p:nvPr>
            <p:ph type="title"/>
          </p:nvPr>
        </p:nvSpPr>
        <p:spPr>
          <a:xfrm>
            <a:off x="311150" y="444500"/>
            <a:ext cx="8521700" cy="573088"/>
          </a:xfrm>
        </p:spPr>
        <p:txBody>
          <a:bodyPr/>
          <a:lstStyle/>
          <a:p>
            <a:pPr eaLnBrk="1" hangingPunct="1">
              <a:spcBef>
                <a:spcPct val="0"/>
              </a:spcBef>
              <a:buClr>
                <a:srgbClr val="000000"/>
              </a:buClr>
            </a:pPr>
            <a:r>
              <a:rPr lang="en-US" sz="2800" smtClean="0">
                <a:latin typeface="Arial" charset="0"/>
                <a:cs typeface="Arial" charset="0"/>
              </a:rPr>
              <a:t>Acts</a:t>
            </a:r>
          </a:p>
        </p:txBody>
      </p:sp>
      <p:sp>
        <p:nvSpPr>
          <p:cNvPr id="18434" name="Shape 68"/>
          <p:cNvSpPr txBox="1">
            <a:spLocks noGrp="1"/>
          </p:cNvSpPr>
          <p:nvPr>
            <p:ph type="body" idx="1"/>
          </p:nvPr>
        </p:nvSpPr>
        <p:spPr>
          <a:xfrm>
            <a:off x="311150" y="1017588"/>
            <a:ext cx="8521700" cy="3416300"/>
          </a:xfrm>
        </p:spPr>
        <p:txBody>
          <a:bodyPr/>
          <a:lstStyle/>
          <a:p>
            <a:pPr eaLnBrk="1" hangingPunct="1">
              <a:lnSpc>
                <a:spcPct val="115000"/>
              </a:lnSpc>
              <a:spcBef>
                <a:spcPct val="0"/>
              </a:spcBef>
              <a:spcAft>
                <a:spcPts val="1600"/>
              </a:spcAft>
              <a:buClr>
                <a:srgbClr val="595959"/>
              </a:buClr>
            </a:pPr>
            <a:r>
              <a:rPr lang="en-US" sz="1800" b="1" smtClean="0">
                <a:solidFill>
                  <a:srgbClr val="595959"/>
                </a:solidFill>
                <a:latin typeface="Arial" charset="0"/>
                <a:cs typeface="Arial" charset="0"/>
              </a:rPr>
              <a:t>Salutary neglect: </a:t>
            </a:r>
            <a:r>
              <a:rPr lang="en-US" sz="1800" smtClean="0">
                <a:solidFill>
                  <a:srgbClr val="595959"/>
                </a:solidFill>
                <a:latin typeface="Arial" charset="0"/>
                <a:cs typeface="Arial" charset="0"/>
              </a:rPr>
              <a:t>England didn’t enforce some laws because they didn’t want to upset the colonies.</a:t>
            </a:r>
          </a:p>
          <a:p>
            <a:pPr eaLnBrk="1" hangingPunct="1">
              <a:lnSpc>
                <a:spcPct val="115000"/>
              </a:lnSpc>
              <a:spcBef>
                <a:spcPct val="0"/>
              </a:spcBef>
              <a:spcAft>
                <a:spcPts val="1600"/>
              </a:spcAft>
              <a:buClr>
                <a:srgbClr val="595959"/>
              </a:buClr>
            </a:pPr>
            <a:r>
              <a:rPr lang="en-US" sz="1800" b="1" smtClean="0">
                <a:solidFill>
                  <a:srgbClr val="595959"/>
                </a:solidFill>
                <a:latin typeface="Arial" charset="0"/>
                <a:cs typeface="Arial" charset="0"/>
              </a:rPr>
              <a:t>1764 - The Sugar Act:</a:t>
            </a:r>
            <a:r>
              <a:rPr lang="en-US" sz="1800" smtClean="0">
                <a:solidFill>
                  <a:srgbClr val="595959"/>
                </a:solidFill>
                <a:latin typeface="Arial" charset="0"/>
                <a:cs typeface="Arial" charset="0"/>
              </a:rPr>
              <a:t> England stopped salutary neglect and started enforcing a tax on foreign sugar, which was usually from French colonies. Because America wouldn’t buy their sugar, the French colonies wouldn’t buy American lumber. This hurt the economy.</a:t>
            </a:r>
          </a:p>
          <a:p>
            <a:pPr eaLnBrk="1" hangingPunct="1">
              <a:lnSpc>
                <a:spcPct val="115000"/>
              </a:lnSpc>
              <a:spcBef>
                <a:spcPct val="0"/>
              </a:spcBef>
              <a:spcAft>
                <a:spcPts val="1600"/>
              </a:spcAft>
              <a:buClr>
                <a:srgbClr val="595959"/>
              </a:buClr>
            </a:pPr>
            <a:r>
              <a:rPr lang="en-US" sz="1800" b="1" smtClean="0">
                <a:solidFill>
                  <a:srgbClr val="595959"/>
                </a:solidFill>
                <a:latin typeface="Arial" charset="0"/>
                <a:cs typeface="Arial" charset="0"/>
              </a:rPr>
              <a:t>1765 - The Stamp Act:</a:t>
            </a:r>
            <a:r>
              <a:rPr lang="en-US" sz="1800" smtClean="0">
                <a:solidFill>
                  <a:srgbClr val="595959"/>
                </a:solidFill>
                <a:latin typeface="Arial" charset="0"/>
                <a:cs typeface="Arial" charset="0"/>
              </a:rPr>
              <a:t> England still needed money to pay for the French/Indian War. They put a tax on all official documents.</a:t>
            </a:r>
          </a:p>
          <a:p>
            <a:pPr eaLnBrk="1" hangingPunct="1">
              <a:lnSpc>
                <a:spcPct val="115000"/>
              </a:lnSpc>
              <a:spcBef>
                <a:spcPct val="0"/>
              </a:spcBef>
              <a:spcAft>
                <a:spcPts val="1600"/>
              </a:spcAft>
              <a:buClr>
                <a:srgbClr val="595959"/>
              </a:buClr>
            </a:pPr>
            <a:r>
              <a:rPr lang="en-US" sz="1800" b="1" smtClean="0">
                <a:solidFill>
                  <a:srgbClr val="595959"/>
                </a:solidFill>
                <a:latin typeface="Arial" charset="0"/>
                <a:cs typeface="Arial" charset="0"/>
              </a:rPr>
              <a:t>1766 - Declaratory Act:</a:t>
            </a:r>
            <a:r>
              <a:rPr lang="en-US" sz="1800" smtClean="0">
                <a:solidFill>
                  <a:srgbClr val="595959"/>
                </a:solidFill>
                <a:latin typeface="Arial" charset="0"/>
                <a:cs typeface="Arial" charset="0"/>
              </a:rPr>
              <a:t> England is the only government that can make laws for the colonies. “I’m the boss!”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hape 73"/>
          <p:cNvSpPr txBox="1">
            <a:spLocks noGrp="1"/>
          </p:cNvSpPr>
          <p:nvPr>
            <p:ph type="title"/>
          </p:nvPr>
        </p:nvSpPr>
        <p:spPr>
          <a:xfrm>
            <a:off x="311150" y="247650"/>
            <a:ext cx="8521700" cy="573088"/>
          </a:xfrm>
        </p:spPr>
        <p:txBody>
          <a:bodyPr/>
          <a:lstStyle/>
          <a:p>
            <a:pPr eaLnBrk="1" hangingPunct="1">
              <a:spcBef>
                <a:spcPct val="0"/>
              </a:spcBef>
              <a:buClr>
                <a:srgbClr val="000000"/>
              </a:buClr>
            </a:pPr>
            <a:r>
              <a:rPr lang="en-US" sz="2800" i="1" smtClean="0">
                <a:latin typeface="Arial" charset="0"/>
                <a:cs typeface="Arial" charset="0"/>
              </a:rPr>
              <a:t>~Interlude: The Boston Massacre~</a:t>
            </a:r>
          </a:p>
        </p:txBody>
      </p:sp>
      <p:sp>
        <p:nvSpPr>
          <p:cNvPr id="20482" name="Shape 74"/>
          <p:cNvSpPr txBox="1">
            <a:spLocks noGrp="1"/>
          </p:cNvSpPr>
          <p:nvPr>
            <p:ph type="body" idx="1"/>
          </p:nvPr>
        </p:nvSpPr>
        <p:spPr>
          <a:xfrm>
            <a:off x="246063" y="731838"/>
            <a:ext cx="8520112" cy="3417887"/>
          </a:xfrm>
        </p:spPr>
        <p:txBody>
          <a:bodyPr/>
          <a:lstStyle/>
          <a:p>
            <a:pPr eaLnBrk="1" hangingPunct="1">
              <a:lnSpc>
                <a:spcPct val="115000"/>
              </a:lnSpc>
              <a:spcBef>
                <a:spcPct val="0"/>
              </a:spcBef>
              <a:spcAft>
                <a:spcPts val="1600"/>
              </a:spcAft>
              <a:buClr>
                <a:srgbClr val="595959"/>
              </a:buClr>
            </a:pPr>
            <a:r>
              <a:rPr lang="en-US" sz="1800" smtClean="0">
                <a:solidFill>
                  <a:srgbClr val="595959"/>
                </a:solidFill>
                <a:latin typeface="Arial" charset="0"/>
                <a:cs typeface="Arial" charset="0"/>
              </a:rPr>
              <a:t>1770: A mob of colonists threw snowballs and rocks at British soldiers. The soldiers fired on the crowd, killing several colonists.</a:t>
            </a:r>
          </a:p>
          <a:p>
            <a:pPr eaLnBrk="1" hangingPunct="1">
              <a:lnSpc>
                <a:spcPct val="115000"/>
              </a:lnSpc>
              <a:spcBef>
                <a:spcPct val="0"/>
              </a:spcBef>
              <a:spcAft>
                <a:spcPts val="1600"/>
              </a:spcAft>
              <a:buClr>
                <a:srgbClr val="595959"/>
              </a:buClr>
            </a:pPr>
            <a:r>
              <a:rPr lang="en-US" sz="1800" smtClean="0">
                <a:solidFill>
                  <a:srgbClr val="595959"/>
                </a:solidFill>
                <a:latin typeface="Arial" charset="0"/>
                <a:cs typeface="Arial" charset="0"/>
              </a:rPr>
              <a:t>The soldiers were tried for murder but were acquitted. Two soldiers were later convicted of manslaughter.</a:t>
            </a:r>
          </a:p>
          <a:p>
            <a:pPr eaLnBrk="1" hangingPunct="1">
              <a:lnSpc>
                <a:spcPct val="115000"/>
              </a:lnSpc>
              <a:spcBef>
                <a:spcPct val="0"/>
              </a:spcBef>
              <a:spcAft>
                <a:spcPts val="1600"/>
              </a:spcAft>
              <a:buClr>
                <a:srgbClr val="595959"/>
              </a:buClr>
            </a:pPr>
            <a:r>
              <a:rPr lang="en-US" sz="1800" smtClean="0">
                <a:solidFill>
                  <a:srgbClr val="595959"/>
                </a:solidFill>
                <a:latin typeface="Arial" charset="0"/>
                <a:cs typeface="Arial" charset="0"/>
              </a:rPr>
              <a:t>This is seen as the event which directly led to the American Revolution. After the trial and ensuing tensions, the royal governor evacuated British troops from Boston.</a:t>
            </a:r>
          </a:p>
        </p:txBody>
      </p:sp>
      <p:pic>
        <p:nvPicPr>
          <p:cNvPr id="20483" name="Shape 75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22513" y="3186113"/>
            <a:ext cx="4216400" cy="195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hape 80"/>
          <p:cNvSpPr txBox="1">
            <a:spLocks noGrp="1"/>
          </p:cNvSpPr>
          <p:nvPr>
            <p:ph type="title"/>
          </p:nvPr>
        </p:nvSpPr>
        <p:spPr>
          <a:xfrm>
            <a:off x="311150" y="444500"/>
            <a:ext cx="8521700" cy="573088"/>
          </a:xfrm>
        </p:spPr>
        <p:txBody>
          <a:bodyPr/>
          <a:lstStyle/>
          <a:p>
            <a:pPr eaLnBrk="1" hangingPunct="1">
              <a:spcBef>
                <a:spcPct val="0"/>
              </a:spcBef>
              <a:buClr>
                <a:srgbClr val="000000"/>
              </a:buClr>
            </a:pPr>
            <a:r>
              <a:rPr lang="en-US" sz="2800" smtClean="0">
                <a:latin typeface="Arial" charset="0"/>
                <a:cs typeface="Arial" charset="0"/>
              </a:rPr>
              <a:t>Spilling Tea</a:t>
            </a:r>
          </a:p>
        </p:txBody>
      </p:sp>
      <p:sp>
        <p:nvSpPr>
          <p:cNvPr id="22530" name="Shape 81"/>
          <p:cNvSpPr txBox="1">
            <a:spLocks noGrp="1"/>
          </p:cNvSpPr>
          <p:nvPr>
            <p:ph type="body" idx="1"/>
          </p:nvPr>
        </p:nvSpPr>
        <p:spPr>
          <a:xfrm>
            <a:off x="311150" y="1152525"/>
            <a:ext cx="4845050" cy="3416300"/>
          </a:xfrm>
        </p:spPr>
        <p:txBody>
          <a:bodyPr/>
          <a:lstStyle/>
          <a:p>
            <a:pPr eaLnBrk="1" hangingPunct="1">
              <a:lnSpc>
                <a:spcPct val="115000"/>
              </a:lnSpc>
              <a:spcBef>
                <a:spcPct val="0"/>
              </a:spcBef>
              <a:spcAft>
                <a:spcPts val="1600"/>
              </a:spcAft>
              <a:buClr>
                <a:srgbClr val="595959"/>
              </a:buClr>
            </a:pPr>
            <a:r>
              <a:rPr lang="en-US" sz="1800" smtClean="0">
                <a:solidFill>
                  <a:srgbClr val="595959"/>
                </a:solidFill>
                <a:latin typeface="Arial" charset="0"/>
                <a:cs typeface="Arial" charset="0"/>
              </a:rPr>
              <a:t>1773 - Tea Act: The British East India Company hauled huge amounts of tea (more tax $) to the colonies and set cheap prices, which would hurt local businesses.</a:t>
            </a:r>
          </a:p>
          <a:p>
            <a:pPr eaLnBrk="1" hangingPunct="1">
              <a:lnSpc>
                <a:spcPct val="115000"/>
              </a:lnSpc>
              <a:spcBef>
                <a:spcPct val="0"/>
              </a:spcBef>
              <a:spcAft>
                <a:spcPts val="1600"/>
              </a:spcAft>
              <a:buClr>
                <a:srgbClr val="595959"/>
              </a:buClr>
            </a:pPr>
            <a:r>
              <a:rPr lang="en-US" sz="1800" smtClean="0">
                <a:solidFill>
                  <a:srgbClr val="595959"/>
                </a:solidFill>
                <a:latin typeface="Arial" charset="0"/>
                <a:cs typeface="Arial" charset="0"/>
              </a:rPr>
              <a:t>Colonists protested heavily and boycotted the tea, turning away ships or leaving the cargo to rot.</a:t>
            </a:r>
          </a:p>
          <a:p>
            <a:pPr eaLnBrk="1" hangingPunct="1">
              <a:lnSpc>
                <a:spcPct val="115000"/>
              </a:lnSpc>
              <a:spcBef>
                <a:spcPct val="0"/>
              </a:spcBef>
              <a:spcAft>
                <a:spcPts val="1600"/>
              </a:spcAft>
              <a:buClr>
                <a:srgbClr val="595959"/>
              </a:buClr>
            </a:pPr>
            <a:r>
              <a:rPr lang="en-US" sz="1800" smtClean="0">
                <a:solidFill>
                  <a:srgbClr val="595959"/>
                </a:solidFill>
                <a:latin typeface="Arial" charset="0"/>
                <a:cs typeface="Arial" charset="0"/>
              </a:rPr>
              <a:t>Boston Tea Party: Colonists disguised as Native Americans stormed cargo ships and threw 342 chests of tea into Boston Harbor.</a:t>
            </a:r>
          </a:p>
        </p:txBody>
      </p:sp>
      <p:pic>
        <p:nvPicPr>
          <p:cNvPr id="22531" name="Shape 82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56200" y="1484313"/>
            <a:ext cx="3683000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hape 87"/>
          <p:cNvSpPr txBox="1">
            <a:spLocks noGrp="1"/>
          </p:cNvSpPr>
          <p:nvPr>
            <p:ph type="title"/>
          </p:nvPr>
        </p:nvSpPr>
        <p:spPr>
          <a:xfrm>
            <a:off x="311150" y="182563"/>
            <a:ext cx="8521700" cy="573087"/>
          </a:xfrm>
        </p:spPr>
        <p:txBody>
          <a:bodyPr/>
          <a:lstStyle/>
          <a:p>
            <a:pPr eaLnBrk="1" hangingPunct="1">
              <a:spcBef>
                <a:spcPct val="0"/>
              </a:spcBef>
              <a:buClr>
                <a:srgbClr val="000000"/>
              </a:buClr>
            </a:pPr>
            <a:r>
              <a:rPr lang="en-US" sz="2800" smtClean="0">
                <a:latin typeface="Arial" charset="0"/>
                <a:cs typeface="Arial" charset="0"/>
              </a:rPr>
              <a:t>Response: The Intolerable Acts (1774)</a:t>
            </a:r>
          </a:p>
        </p:txBody>
      </p:sp>
      <p:sp>
        <p:nvSpPr>
          <p:cNvPr id="24578" name="Shape 88"/>
          <p:cNvSpPr txBox="1">
            <a:spLocks noGrp="1"/>
          </p:cNvSpPr>
          <p:nvPr>
            <p:ph type="body" idx="1"/>
          </p:nvPr>
        </p:nvSpPr>
        <p:spPr>
          <a:xfrm>
            <a:off x="311150" y="755650"/>
            <a:ext cx="8521700" cy="2324100"/>
          </a:xfrm>
        </p:spPr>
        <p:txBody>
          <a:bodyPr/>
          <a:lstStyle/>
          <a:p>
            <a:pPr eaLnBrk="1" hangingPunct="1">
              <a:lnSpc>
                <a:spcPct val="115000"/>
              </a:lnSpc>
              <a:spcBef>
                <a:spcPct val="0"/>
              </a:spcBef>
              <a:spcAft>
                <a:spcPts val="1600"/>
              </a:spcAft>
              <a:buClr>
                <a:srgbClr val="595959"/>
              </a:buClr>
            </a:pPr>
            <a:r>
              <a:rPr lang="en-US" sz="1800" b="1" smtClean="0">
                <a:solidFill>
                  <a:srgbClr val="595959"/>
                </a:solidFill>
                <a:latin typeface="Arial" charset="0"/>
                <a:cs typeface="Arial" charset="0"/>
              </a:rPr>
              <a:t>Boston Port Act:</a:t>
            </a:r>
            <a:r>
              <a:rPr lang="en-US" sz="1800" smtClean="0">
                <a:solidFill>
                  <a:srgbClr val="595959"/>
                </a:solidFill>
                <a:latin typeface="Arial" charset="0"/>
                <a:cs typeface="Arial" charset="0"/>
              </a:rPr>
              <a:t> No ships are allowed to enter or leave Boston Harbor</a:t>
            </a:r>
          </a:p>
          <a:p>
            <a:pPr eaLnBrk="1" hangingPunct="1">
              <a:lnSpc>
                <a:spcPct val="115000"/>
              </a:lnSpc>
              <a:spcBef>
                <a:spcPct val="0"/>
              </a:spcBef>
              <a:spcAft>
                <a:spcPts val="1600"/>
              </a:spcAft>
              <a:buClr>
                <a:srgbClr val="595959"/>
              </a:buClr>
            </a:pPr>
            <a:r>
              <a:rPr lang="en-US" sz="1800" b="1" smtClean="0">
                <a:solidFill>
                  <a:srgbClr val="595959"/>
                </a:solidFill>
                <a:latin typeface="Arial" charset="0"/>
                <a:cs typeface="Arial" charset="0"/>
              </a:rPr>
              <a:t>Massachusetts Government Act:</a:t>
            </a:r>
            <a:r>
              <a:rPr lang="en-US" sz="1800" smtClean="0">
                <a:solidFill>
                  <a:srgbClr val="595959"/>
                </a:solidFill>
                <a:latin typeface="Arial" charset="0"/>
                <a:cs typeface="Arial" charset="0"/>
              </a:rPr>
              <a:t> England will appoint all leaders in MA</a:t>
            </a:r>
          </a:p>
          <a:p>
            <a:pPr eaLnBrk="1" hangingPunct="1">
              <a:lnSpc>
                <a:spcPct val="115000"/>
              </a:lnSpc>
              <a:spcBef>
                <a:spcPct val="0"/>
              </a:spcBef>
              <a:spcAft>
                <a:spcPts val="1600"/>
              </a:spcAft>
              <a:buClr>
                <a:srgbClr val="595959"/>
              </a:buClr>
            </a:pPr>
            <a:r>
              <a:rPr lang="en-US" sz="1800" b="1" smtClean="0">
                <a:solidFill>
                  <a:srgbClr val="595959"/>
                </a:solidFill>
                <a:latin typeface="Arial" charset="0"/>
                <a:cs typeface="Arial" charset="0"/>
              </a:rPr>
              <a:t>Quartering Act:</a:t>
            </a:r>
            <a:r>
              <a:rPr lang="en-US" sz="1800" smtClean="0">
                <a:solidFill>
                  <a:srgbClr val="595959"/>
                </a:solidFill>
                <a:latin typeface="Arial" charset="0"/>
                <a:cs typeface="Arial" charset="0"/>
              </a:rPr>
              <a:t> England can station British soldiers in colonists’ homes</a:t>
            </a:r>
          </a:p>
          <a:p>
            <a:pPr eaLnBrk="1" hangingPunct="1">
              <a:lnSpc>
                <a:spcPct val="115000"/>
              </a:lnSpc>
              <a:spcBef>
                <a:spcPct val="0"/>
              </a:spcBef>
              <a:spcAft>
                <a:spcPts val="1600"/>
              </a:spcAft>
              <a:buClr>
                <a:srgbClr val="595959"/>
              </a:buClr>
            </a:pPr>
            <a:r>
              <a:rPr lang="en-US" sz="1800" b="1" smtClean="0">
                <a:solidFill>
                  <a:srgbClr val="595959"/>
                </a:solidFill>
                <a:latin typeface="Arial" charset="0"/>
                <a:cs typeface="Arial" charset="0"/>
              </a:rPr>
              <a:t>Administration of Justice Act:</a:t>
            </a:r>
            <a:r>
              <a:rPr lang="en-US" sz="1800" smtClean="0">
                <a:solidFill>
                  <a:srgbClr val="595959"/>
                </a:solidFill>
                <a:latin typeface="Arial" charset="0"/>
                <a:cs typeface="Arial" charset="0"/>
              </a:rPr>
              <a:t> British officials charged with crimes can go to England for their trial</a:t>
            </a:r>
          </a:p>
        </p:txBody>
      </p:sp>
      <p:pic>
        <p:nvPicPr>
          <p:cNvPr id="24579" name="Shape 89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51238" y="2825750"/>
            <a:ext cx="3770312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hape 94"/>
          <p:cNvSpPr txBox="1">
            <a:spLocks noGrp="1"/>
          </p:cNvSpPr>
          <p:nvPr>
            <p:ph type="title"/>
          </p:nvPr>
        </p:nvSpPr>
        <p:spPr>
          <a:xfrm>
            <a:off x="311150" y="444500"/>
            <a:ext cx="8521700" cy="573088"/>
          </a:xfrm>
        </p:spPr>
        <p:txBody>
          <a:bodyPr/>
          <a:lstStyle/>
          <a:p>
            <a:pPr eaLnBrk="1" hangingPunct="1">
              <a:spcBef>
                <a:spcPct val="0"/>
              </a:spcBef>
              <a:buClr>
                <a:srgbClr val="000000"/>
              </a:buClr>
            </a:pPr>
            <a:r>
              <a:rPr lang="en-US" sz="2800" smtClean="0">
                <a:latin typeface="Arial" charset="0"/>
                <a:cs typeface="Arial" charset="0"/>
              </a:rPr>
              <a:t>Colonies Respond:</a:t>
            </a:r>
          </a:p>
        </p:txBody>
      </p:sp>
      <p:sp>
        <p:nvSpPr>
          <p:cNvPr id="26626" name="Shape 95"/>
          <p:cNvSpPr txBox="1">
            <a:spLocks noGrp="1"/>
          </p:cNvSpPr>
          <p:nvPr>
            <p:ph type="body" idx="1"/>
          </p:nvPr>
        </p:nvSpPr>
        <p:spPr>
          <a:xfrm>
            <a:off x="311150" y="1152525"/>
            <a:ext cx="8521700" cy="711200"/>
          </a:xfrm>
        </p:spPr>
        <p:txBody>
          <a:bodyPr/>
          <a:lstStyle/>
          <a:p>
            <a:pPr eaLnBrk="1" hangingPunct="1">
              <a:lnSpc>
                <a:spcPct val="115000"/>
              </a:lnSpc>
              <a:spcBef>
                <a:spcPct val="0"/>
              </a:spcBef>
              <a:spcAft>
                <a:spcPts val="1600"/>
              </a:spcAft>
              <a:buClr>
                <a:srgbClr val="595959"/>
              </a:buClr>
            </a:pPr>
            <a:r>
              <a:rPr lang="en-US" sz="1800" smtClean="0">
                <a:solidFill>
                  <a:srgbClr val="595959"/>
                </a:solidFill>
                <a:latin typeface="Arial" charset="0"/>
                <a:cs typeface="Arial" charset="0"/>
              </a:rPr>
              <a:t>In 1776, during the Revolutionary War, leaders from throughout the colonies met to draft a list of grievances to be included in the Declaration of Independence.</a:t>
            </a:r>
          </a:p>
        </p:txBody>
      </p:sp>
      <p:pic>
        <p:nvPicPr>
          <p:cNvPr id="26627" name="Shape 96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68613" y="1998663"/>
            <a:ext cx="28575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391</Words>
  <Application>Microsoft Macintosh PowerPoint</Application>
  <PresentationFormat>On-screen Show (16:9)</PresentationFormat>
  <Paragraphs>26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Design Template</vt:lpstr>
      </vt:variant>
      <vt:variant>
        <vt:i4>12</vt:i4>
      </vt:variant>
      <vt:variant>
        <vt:lpstr>Slide Titles</vt:lpstr>
      </vt:variant>
      <vt:variant>
        <vt:i4>7</vt:i4>
      </vt:variant>
    </vt:vector>
  </HeadingPairs>
  <TitlesOfParts>
    <vt:vector size="20" baseType="lpstr">
      <vt:lpstr>Arial</vt:lpstr>
      <vt:lpstr>Simple Light</vt:lpstr>
      <vt:lpstr>Simple Light</vt:lpstr>
      <vt:lpstr>Simple Light</vt:lpstr>
      <vt:lpstr>Simple Light</vt:lpstr>
      <vt:lpstr>Simple Light</vt:lpstr>
      <vt:lpstr>Simple Light</vt:lpstr>
      <vt:lpstr>Simple Light</vt:lpstr>
      <vt:lpstr>Simple Light</vt:lpstr>
      <vt:lpstr>Simple Light</vt:lpstr>
      <vt:lpstr>Simple Light</vt:lpstr>
      <vt:lpstr>Simple Light</vt:lpstr>
      <vt:lpstr>Simple Light</vt:lpstr>
      <vt:lpstr>Pathway to Revolution</vt:lpstr>
      <vt:lpstr>Trouble in Paradise!</vt:lpstr>
      <vt:lpstr>Acts</vt:lpstr>
      <vt:lpstr>~Interlude: The Boston Massacre~</vt:lpstr>
      <vt:lpstr>Spilling Tea</vt:lpstr>
      <vt:lpstr>Response: The Intolerable Acts (1774)</vt:lpstr>
      <vt:lpstr>Colonies Respond: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Pathway to Revolution</dc:title>
  <cp:lastModifiedBy>Sarah L</cp:lastModifiedBy>
  <cp:revision>1</cp:revision>
  <dcterms:modified xsi:type="dcterms:W3CDTF">2018-09-07T08:25:36Z</dcterms:modified>
</cp:coreProperties>
</file>