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08"/>
    <p:restoredTop sz="94574"/>
  </p:normalViewPr>
  <p:slideViewPr>
    <p:cSldViewPr snapToGrid="0">
      <p:cViewPr varScale="1">
        <p:scale>
          <a:sx n="110" d="100"/>
          <a:sy n="110" d="100"/>
        </p:scale>
        <p:origin x="1144"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54942656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63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499221b1b2_0_3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7" name="Google Shape;337;g499221b1b2_0_3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01474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4ac60b7353_0_3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4ac60b7353_0_3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60105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499221b1b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499221b1b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85536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499221b1b2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499221b1b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60419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499221b1b2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499221b1b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2176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499221b1b2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499221b1b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63593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499221b1b2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499221b1b2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4597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499221b1b2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499221b1b2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38337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4b83805f1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4b83805f1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3117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Miranda vs. Arizona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22"/>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MLA sources</a:t>
            </a:r>
            <a:endParaRPr/>
          </a:p>
        </p:txBody>
      </p:sp>
      <p:sp>
        <p:nvSpPr>
          <p:cNvPr id="340" name="Google Shape;340;p22"/>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457200" lvl="0" indent="-292100" algn="l" rtl="0">
              <a:spcBef>
                <a:spcPts val="0"/>
              </a:spcBef>
              <a:spcAft>
                <a:spcPts val="0"/>
              </a:spcAft>
              <a:buClr>
                <a:srgbClr val="000000"/>
              </a:buClr>
              <a:buSzPts val="1000"/>
              <a:buFont typeface="Arial"/>
              <a:buChar char="●"/>
            </a:pPr>
            <a:r>
              <a:rPr lang="en" sz="1000">
                <a:solidFill>
                  <a:srgbClr val="000000"/>
                </a:solidFill>
                <a:highlight>
                  <a:srgbClr val="FFFFFF"/>
                </a:highlight>
                <a:latin typeface="Arial"/>
                <a:ea typeface="Arial"/>
                <a:cs typeface="Arial"/>
                <a:sym typeface="Arial"/>
              </a:rPr>
              <a:t>"The Supreme Court . Expanding Civil Rights . Landmark Cases . Miranda V. Arizona (1966) | PBS". </a:t>
            </a:r>
            <a:r>
              <a:rPr lang="en" sz="1000" i="1">
                <a:solidFill>
                  <a:srgbClr val="000000"/>
                </a:solidFill>
                <a:highlight>
                  <a:srgbClr val="FFFFFF"/>
                </a:highlight>
                <a:latin typeface="Arial"/>
                <a:ea typeface="Arial"/>
                <a:cs typeface="Arial"/>
                <a:sym typeface="Arial"/>
              </a:rPr>
              <a:t>Thirteen.Org</a:t>
            </a:r>
            <a:r>
              <a:rPr lang="en" sz="1000">
                <a:solidFill>
                  <a:srgbClr val="000000"/>
                </a:solidFill>
                <a:highlight>
                  <a:srgbClr val="FFFFFF"/>
                </a:highlight>
                <a:latin typeface="Arial"/>
                <a:ea typeface="Arial"/>
                <a:cs typeface="Arial"/>
                <a:sym typeface="Arial"/>
              </a:rPr>
              <a:t>, 2018, https://www.thirteen.org/wnet/supremecourt/rights/landmark_miranda.html. Accessed 3 Dec 2018.</a:t>
            </a:r>
            <a:endParaRPr sz="1000">
              <a:solidFill>
                <a:srgbClr val="000000"/>
              </a:solidFill>
              <a:highlight>
                <a:srgbClr val="FFFFFF"/>
              </a:highlight>
              <a:latin typeface="Arial"/>
              <a:ea typeface="Arial"/>
              <a:cs typeface="Arial"/>
              <a:sym typeface="Arial"/>
            </a:endParaRPr>
          </a:p>
          <a:p>
            <a:pPr marL="457200" lvl="0" indent="-292100" algn="l" rtl="0">
              <a:spcBef>
                <a:spcPts val="0"/>
              </a:spcBef>
              <a:spcAft>
                <a:spcPts val="0"/>
              </a:spcAft>
              <a:buClr>
                <a:srgbClr val="000000"/>
              </a:buClr>
              <a:buSzPts val="1000"/>
              <a:buFont typeface="Arial"/>
              <a:buChar char="●"/>
            </a:pPr>
            <a:r>
              <a:rPr lang="en" sz="1000">
                <a:solidFill>
                  <a:srgbClr val="000000"/>
                </a:solidFill>
                <a:highlight>
                  <a:srgbClr val="FFFFFF"/>
                </a:highlight>
                <a:latin typeface="Arial"/>
                <a:ea typeface="Arial"/>
                <a:cs typeface="Arial"/>
                <a:sym typeface="Arial"/>
              </a:rPr>
              <a:t>Pratap, Abhijeet. "Miranda V Arizona 1966 - Landmark Supreme Court Cases". </a:t>
            </a:r>
            <a:r>
              <a:rPr lang="en" sz="1000" i="1">
                <a:solidFill>
                  <a:srgbClr val="000000"/>
                </a:solidFill>
                <a:highlight>
                  <a:srgbClr val="FFFFFF"/>
                </a:highlight>
                <a:latin typeface="Arial"/>
                <a:ea typeface="Arial"/>
                <a:cs typeface="Arial"/>
                <a:sym typeface="Arial"/>
              </a:rPr>
              <a:t>Cheshnotes</a:t>
            </a:r>
            <a:r>
              <a:rPr lang="en" sz="1000">
                <a:solidFill>
                  <a:srgbClr val="000000"/>
                </a:solidFill>
                <a:highlight>
                  <a:srgbClr val="FFFFFF"/>
                </a:highlight>
                <a:latin typeface="Arial"/>
                <a:ea typeface="Arial"/>
                <a:cs typeface="Arial"/>
                <a:sym typeface="Arial"/>
              </a:rPr>
              <a:t>, 2018, https://www.cheshnotes.com/2016/11/miranda-v-arizona-1966-landmark-supreme-court-cases/. Accessed 3 Dec 2018.</a:t>
            </a:r>
            <a:endParaRPr sz="1000">
              <a:solidFill>
                <a:srgbClr val="000000"/>
              </a:solidFill>
              <a:highlight>
                <a:srgbClr val="FFFFFF"/>
              </a:highlight>
              <a:latin typeface="Arial"/>
              <a:ea typeface="Arial"/>
              <a:cs typeface="Arial"/>
              <a:sym typeface="Arial"/>
            </a:endParaRPr>
          </a:p>
          <a:p>
            <a:pPr marL="457200" lvl="0" indent="-292100" algn="l" rtl="0">
              <a:spcBef>
                <a:spcPts val="0"/>
              </a:spcBef>
              <a:spcAft>
                <a:spcPts val="0"/>
              </a:spcAft>
              <a:buClr>
                <a:srgbClr val="000000"/>
              </a:buClr>
              <a:buSzPts val="1000"/>
              <a:buFont typeface="Arial"/>
              <a:buChar char="●"/>
            </a:pPr>
            <a:r>
              <a:rPr lang="en" sz="1000">
                <a:solidFill>
                  <a:srgbClr val="000000"/>
                </a:solidFill>
                <a:highlight>
                  <a:srgbClr val="FFFFFF"/>
                </a:highlight>
                <a:latin typeface="Arial"/>
                <a:ea typeface="Arial"/>
                <a:cs typeface="Arial"/>
                <a:sym typeface="Arial"/>
              </a:rPr>
              <a:t>"Facts And Case Summary - Miranda V. Arizona". </a:t>
            </a:r>
            <a:r>
              <a:rPr lang="en" sz="1000" i="1">
                <a:solidFill>
                  <a:srgbClr val="000000"/>
                </a:solidFill>
                <a:highlight>
                  <a:srgbClr val="FFFFFF"/>
                </a:highlight>
                <a:latin typeface="Arial"/>
                <a:ea typeface="Arial"/>
                <a:cs typeface="Arial"/>
                <a:sym typeface="Arial"/>
              </a:rPr>
              <a:t>United States Courts</a:t>
            </a:r>
            <a:r>
              <a:rPr lang="en" sz="1000">
                <a:solidFill>
                  <a:srgbClr val="000000"/>
                </a:solidFill>
                <a:highlight>
                  <a:srgbClr val="FFFFFF"/>
                </a:highlight>
                <a:latin typeface="Arial"/>
                <a:ea typeface="Arial"/>
                <a:cs typeface="Arial"/>
                <a:sym typeface="Arial"/>
              </a:rPr>
              <a:t>, 2018, http://www.uscourts.gov/educational-resources/educational-activities/facts-and-case-summary-miranda-v-arizona. Accessed 3 Dec 2018.</a:t>
            </a:r>
            <a:endParaRPr sz="1000">
              <a:solidFill>
                <a:srgbClr val="000000"/>
              </a:solidFill>
              <a:highlight>
                <a:srgbClr val="FFFFFF"/>
              </a:highlight>
              <a:latin typeface="Arial"/>
              <a:ea typeface="Arial"/>
              <a:cs typeface="Arial"/>
              <a:sym typeface="Arial"/>
            </a:endParaRPr>
          </a:p>
          <a:p>
            <a:pPr marL="457200" lvl="0" indent="-292100" algn="l" rtl="0">
              <a:spcBef>
                <a:spcPts val="0"/>
              </a:spcBef>
              <a:spcAft>
                <a:spcPts val="0"/>
              </a:spcAft>
              <a:buClr>
                <a:srgbClr val="000000"/>
              </a:buClr>
              <a:buSzPts val="1000"/>
              <a:buFont typeface="Arial"/>
              <a:buChar char="●"/>
            </a:pPr>
            <a:r>
              <a:rPr lang="en" sz="1000">
                <a:solidFill>
                  <a:srgbClr val="000000"/>
                </a:solidFill>
                <a:highlight>
                  <a:srgbClr val="FFFFFF"/>
                </a:highlight>
                <a:latin typeface="Arial"/>
                <a:ea typeface="Arial"/>
                <a:cs typeface="Arial"/>
                <a:sym typeface="Arial"/>
              </a:rPr>
              <a:t>"Miranda V. Arizona (1966) - Bill Of Rights Institute". </a:t>
            </a:r>
            <a:r>
              <a:rPr lang="en" sz="1000" i="1">
                <a:solidFill>
                  <a:srgbClr val="000000"/>
                </a:solidFill>
                <a:highlight>
                  <a:srgbClr val="FFFFFF"/>
                </a:highlight>
                <a:latin typeface="Arial"/>
                <a:ea typeface="Arial"/>
                <a:cs typeface="Arial"/>
                <a:sym typeface="Arial"/>
              </a:rPr>
              <a:t>Bill Of Rights Institute</a:t>
            </a:r>
            <a:r>
              <a:rPr lang="en" sz="1000">
                <a:solidFill>
                  <a:srgbClr val="000000"/>
                </a:solidFill>
                <a:highlight>
                  <a:srgbClr val="FFFFFF"/>
                </a:highlight>
                <a:latin typeface="Arial"/>
                <a:ea typeface="Arial"/>
                <a:cs typeface="Arial"/>
                <a:sym typeface="Arial"/>
              </a:rPr>
              <a:t>, 2018, https://billofrightsinstitute.org/educate/educator-resources/lessons-plans/landmark-supreme-court-cases-elessons/miranda-v-arizona/. Accessed 3 Dec 2018.</a:t>
            </a:r>
            <a:endParaRPr sz="1000">
              <a:solidFill>
                <a:srgbClr val="000000"/>
              </a:solidFill>
              <a:highlight>
                <a:srgbClr val="FFFFFF"/>
              </a:highlight>
              <a:latin typeface="Arial"/>
              <a:ea typeface="Arial"/>
              <a:cs typeface="Arial"/>
              <a:sym typeface="Arial"/>
            </a:endParaRPr>
          </a:p>
          <a:p>
            <a:pPr marL="457200" lvl="0" indent="-292100" algn="l" rtl="0">
              <a:spcBef>
                <a:spcPts val="0"/>
              </a:spcBef>
              <a:spcAft>
                <a:spcPts val="0"/>
              </a:spcAft>
              <a:buClr>
                <a:srgbClr val="000000"/>
              </a:buClr>
              <a:buSzPts val="1000"/>
              <a:buFont typeface="Arial"/>
              <a:buChar char="●"/>
            </a:pPr>
            <a:r>
              <a:rPr lang="en" sz="1000">
                <a:solidFill>
                  <a:srgbClr val="000000"/>
                </a:solidFill>
                <a:highlight>
                  <a:srgbClr val="FFFFFF"/>
                </a:highlight>
                <a:latin typeface="Arial"/>
                <a:ea typeface="Arial"/>
                <a:cs typeface="Arial"/>
                <a:sym typeface="Arial"/>
              </a:rPr>
              <a:t>"April 18 Warren Court". </a:t>
            </a:r>
            <a:r>
              <a:rPr lang="en" sz="1000" i="1">
                <a:solidFill>
                  <a:srgbClr val="000000"/>
                </a:solidFill>
                <a:highlight>
                  <a:srgbClr val="FFFFFF"/>
                </a:highlight>
                <a:latin typeface="Arial"/>
                <a:ea typeface="Arial"/>
                <a:cs typeface="Arial"/>
                <a:sym typeface="Arial"/>
              </a:rPr>
              <a:t>Academic.Brooklyn.Cuny.Edu</a:t>
            </a:r>
            <a:r>
              <a:rPr lang="en" sz="1000">
                <a:solidFill>
                  <a:srgbClr val="000000"/>
                </a:solidFill>
                <a:highlight>
                  <a:srgbClr val="FFFFFF"/>
                </a:highlight>
                <a:latin typeface="Arial"/>
                <a:ea typeface="Arial"/>
                <a:cs typeface="Arial"/>
                <a:sym typeface="Arial"/>
              </a:rPr>
              <a:t>, 2018, http://academic.brooklyn.cuny.edu/history/johnson/7418warren.htm. Accessed 3 Dec 2018.</a:t>
            </a:r>
            <a:endParaRPr sz="1000">
              <a:solidFill>
                <a:srgbClr val="000000"/>
              </a:solidFill>
              <a:highlight>
                <a:srgbClr val="FFFFFF"/>
              </a:highlight>
              <a:latin typeface="Arial"/>
              <a:ea typeface="Arial"/>
              <a:cs typeface="Arial"/>
              <a:sym typeface="Arial"/>
            </a:endParaRPr>
          </a:p>
          <a:p>
            <a:pPr marL="457200" lvl="0" indent="-292100" algn="l" rtl="0">
              <a:spcBef>
                <a:spcPts val="0"/>
              </a:spcBef>
              <a:spcAft>
                <a:spcPts val="0"/>
              </a:spcAft>
              <a:buClr>
                <a:srgbClr val="000000"/>
              </a:buClr>
              <a:buSzPts val="1000"/>
              <a:buFont typeface="Arial"/>
              <a:buChar char="●"/>
            </a:pPr>
            <a:r>
              <a:rPr lang="en" sz="1000">
                <a:solidFill>
                  <a:srgbClr val="000000"/>
                </a:solidFill>
                <a:highlight>
                  <a:srgbClr val="FFFFFF"/>
                </a:highlight>
                <a:latin typeface="Arial"/>
                <a:ea typeface="Arial"/>
                <a:cs typeface="Arial"/>
                <a:sym typeface="Arial"/>
              </a:rPr>
              <a:t>"What Was Decided In Miranda V. Arizona?". </a:t>
            </a:r>
            <a:r>
              <a:rPr lang="en" sz="1000" i="1">
                <a:solidFill>
                  <a:srgbClr val="000000"/>
                </a:solidFill>
                <a:highlight>
                  <a:srgbClr val="FFFFFF"/>
                </a:highlight>
                <a:latin typeface="Arial"/>
                <a:ea typeface="Arial"/>
                <a:cs typeface="Arial"/>
                <a:sym typeface="Arial"/>
              </a:rPr>
              <a:t>Thoughtco</a:t>
            </a:r>
            <a:r>
              <a:rPr lang="en" sz="1000">
                <a:solidFill>
                  <a:srgbClr val="000000"/>
                </a:solidFill>
                <a:highlight>
                  <a:srgbClr val="FFFFFF"/>
                </a:highlight>
                <a:latin typeface="Arial"/>
                <a:ea typeface="Arial"/>
                <a:cs typeface="Arial"/>
                <a:sym typeface="Arial"/>
              </a:rPr>
              <a:t>, 2018, https://www.thoughtco.com/miranda-v-arizona-104966. Accessed 3 Dec 2018.</a:t>
            </a:r>
            <a:endParaRPr sz="1000">
              <a:solidFill>
                <a:srgbClr val="000000"/>
              </a:solidFill>
              <a:highlight>
                <a:srgbClr val="FFFFFF"/>
              </a:highlight>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Background</a:t>
            </a:r>
            <a:endParaRPr/>
          </a:p>
        </p:txBody>
      </p:sp>
      <p:sp>
        <p:nvSpPr>
          <p:cNvPr id="284" name="Google Shape;284;p14"/>
          <p:cNvSpPr txBox="1">
            <a:spLocks noGrp="1"/>
          </p:cNvSpPr>
          <p:nvPr>
            <p:ph type="body" idx="1"/>
          </p:nvPr>
        </p:nvSpPr>
        <p:spPr>
          <a:xfrm>
            <a:off x="1303800" y="1990050"/>
            <a:ext cx="35049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Ernesto Miranda’s case was about not being informed of his rights while being arrested for charges of kidnapping, rape and armed robbery charges. While he was being detained, he did not know that his confessions would be used against him in the court because he was not read his rights as he was facing 20-30 years in jail.</a:t>
            </a:r>
            <a:endParaRPr/>
          </a:p>
        </p:txBody>
      </p:sp>
      <p:pic>
        <p:nvPicPr>
          <p:cNvPr id="285" name="Google Shape;285;p14"/>
          <p:cNvPicPr preferRelativeResize="0"/>
          <p:nvPr/>
        </p:nvPicPr>
        <p:blipFill>
          <a:blip r:embed="rId3">
            <a:alphaModFix/>
          </a:blip>
          <a:stretch>
            <a:fillRect/>
          </a:stretch>
        </p:blipFill>
        <p:spPr>
          <a:xfrm>
            <a:off x="4808700" y="2348000"/>
            <a:ext cx="3504900" cy="182570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1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did it happen?</a:t>
            </a:r>
            <a:endParaRPr/>
          </a:p>
        </p:txBody>
      </p:sp>
      <p:sp>
        <p:nvSpPr>
          <p:cNvPr id="291" name="Google Shape;291;p15"/>
          <p:cNvSpPr txBox="1">
            <a:spLocks noGrp="1"/>
          </p:cNvSpPr>
          <p:nvPr>
            <p:ph type="body" idx="1"/>
          </p:nvPr>
        </p:nvSpPr>
        <p:spPr>
          <a:xfrm>
            <a:off x="1303800" y="1990050"/>
            <a:ext cx="35220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Miranda vs. Arizona happened in 1966. It was argued on February 28, March 1 and March 2 and it was decided on June 13, 1966.</a:t>
            </a:r>
            <a:endParaRPr/>
          </a:p>
        </p:txBody>
      </p:sp>
      <p:pic>
        <p:nvPicPr>
          <p:cNvPr id="292" name="Google Shape;292;p15"/>
          <p:cNvPicPr preferRelativeResize="0"/>
          <p:nvPr/>
        </p:nvPicPr>
        <p:blipFill>
          <a:blip r:embed="rId3">
            <a:alphaModFix/>
          </a:blip>
          <a:stretch>
            <a:fillRect/>
          </a:stretch>
        </p:blipFill>
        <p:spPr>
          <a:xfrm>
            <a:off x="4941125" y="1990050"/>
            <a:ext cx="3393167" cy="2541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Who was the chief justice?</a:t>
            </a:r>
            <a:endParaRPr/>
          </a:p>
        </p:txBody>
      </p:sp>
      <p:sp>
        <p:nvSpPr>
          <p:cNvPr id="298" name="Google Shape;298;p16"/>
          <p:cNvSpPr txBox="1">
            <a:spLocks noGrp="1"/>
          </p:cNvSpPr>
          <p:nvPr>
            <p:ph type="body" idx="1"/>
          </p:nvPr>
        </p:nvSpPr>
        <p:spPr>
          <a:xfrm>
            <a:off x="1303800" y="1990050"/>
            <a:ext cx="34917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200">
                <a:latin typeface="Times New Roman"/>
                <a:ea typeface="Times New Roman"/>
                <a:cs typeface="Times New Roman"/>
                <a:sym typeface="Times New Roman"/>
              </a:rPr>
              <a:t>The chief justice during the MIranda vs Arizona case was </a:t>
            </a:r>
            <a:r>
              <a:rPr lang="en" sz="1200">
                <a:solidFill>
                  <a:srgbClr val="222222"/>
                </a:solidFill>
                <a:latin typeface="Times New Roman"/>
                <a:ea typeface="Times New Roman"/>
                <a:cs typeface="Times New Roman"/>
                <a:sym typeface="Times New Roman"/>
              </a:rPr>
              <a:t>Chief Justice Earl Warren</a:t>
            </a:r>
            <a:endParaRPr sz="1200">
              <a:latin typeface="Times New Roman"/>
              <a:ea typeface="Times New Roman"/>
              <a:cs typeface="Times New Roman"/>
              <a:sym typeface="Times New Roman"/>
            </a:endParaRPr>
          </a:p>
        </p:txBody>
      </p:sp>
      <p:pic>
        <p:nvPicPr>
          <p:cNvPr id="299" name="Google Shape;299;p16"/>
          <p:cNvPicPr preferRelativeResize="0"/>
          <p:nvPr/>
        </p:nvPicPr>
        <p:blipFill>
          <a:blip r:embed="rId3">
            <a:alphaModFix/>
          </a:blip>
          <a:stretch>
            <a:fillRect/>
          </a:stretch>
        </p:blipFill>
        <p:spPr>
          <a:xfrm>
            <a:off x="4795500" y="1990051"/>
            <a:ext cx="1999124" cy="2541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was the case about? What happened?</a:t>
            </a:r>
            <a:endParaRPr/>
          </a:p>
        </p:txBody>
      </p:sp>
      <p:sp>
        <p:nvSpPr>
          <p:cNvPr id="305" name="Google Shape;305;p17"/>
          <p:cNvSpPr txBox="1">
            <a:spLocks noGrp="1"/>
          </p:cNvSpPr>
          <p:nvPr>
            <p:ph type="body" idx="1"/>
          </p:nvPr>
        </p:nvSpPr>
        <p:spPr>
          <a:xfrm>
            <a:off x="1303800" y="1990050"/>
            <a:ext cx="35070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200">
                <a:solidFill>
                  <a:srgbClr val="222222"/>
                </a:solidFill>
                <a:latin typeface="Roboto"/>
                <a:ea typeface="Roboto"/>
                <a:cs typeface="Roboto"/>
                <a:sym typeface="Roboto"/>
              </a:rPr>
              <a:t>The case of Miranda vs. Arizona was ruled by the Supreme Court that detained criminal suspects, prior to police questioning, must be informed of their constitutional right to an attorney and against self-incrimination. The case was about how Miranda was not informed of how his confession would be used in court since he was facing 20-30 years in jail.</a:t>
            </a:r>
            <a:endParaRPr/>
          </a:p>
        </p:txBody>
      </p:sp>
      <p:pic>
        <p:nvPicPr>
          <p:cNvPr id="306" name="Google Shape;306;p17"/>
          <p:cNvPicPr preferRelativeResize="0"/>
          <p:nvPr/>
        </p:nvPicPr>
        <p:blipFill>
          <a:blip r:embed="rId3">
            <a:alphaModFix/>
          </a:blip>
          <a:stretch>
            <a:fillRect/>
          </a:stretch>
        </p:blipFill>
        <p:spPr>
          <a:xfrm>
            <a:off x="4810800" y="1990050"/>
            <a:ext cx="2420045" cy="2541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1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was the constitutional issue?</a:t>
            </a:r>
            <a:endParaRPr/>
          </a:p>
        </p:txBody>
      </p:sp>
      <p:sp>
        <p:nvSpPr>
          <p:cNvPr id="312" name="Google Shape;312;p18"/>
          <p:cNvSpPr txBox="1">
            <a:spLocks noGrp="1"/>
          </p:cNvSpPr>
          <p:nvPr>
            <p:ph type="body" idx="1"/>
          </p:nvPr>
        </p:nvSpPr>
        <p:spPr>
          <a:xfrm>
            <a:off x="1303800" y="1990050"/>
            <a:ext cx="35220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200">
                <a:latin typeface="Times New Roman"/>
                <a:ea typeface="Times New Roman"/>
                <a:cs typeface="Times New Roman"/>
                <a:sym typeface="Times New Roman"/>
              </a:rPr>
              <a:t>The constitution issue was how the 5th amendment “</a:t>
            </a:r>
            <a:r>
              <a:rPr lang="en" sz="1200">
                <a:solidFill>
                  <a:srgbClr val="222222"/>
                </a:solidFill>
                <a:latin typeface="Times New Roman"/>
                <a:ea typeface="Times New Roman"/>
                <a:cs typeface="Times New Roman"/>
                <a:sym typeface="Times New Roman"/>
              </a:rPr>
              <a:t>compelled in any criminal case to be a witness against himself”  meaning that the 5th amendment was violated in the case of Miranda vs Arizona.</a:t>
            </a:r>
            <a:endParaRPr sz="1200">
              <a:latin typeface="Times New Roman"/>
              <a:ea typeface="Times New Roman"/>
              <a:cs typeface="Times New Roman"/>
              <a:sym typeface="Times New Roman"/>
            </a:endParaRPr>
          </a:p>
        </p:txBody>
      </p:sp>
      <p:pic>
        <p:nvPicPr>
          <p:cNvPr id="313" name="Google Shape;313;p18"/>
          <p:cNvPicPr preferRelativeResize="0"/>
          <p:nvPr/>
        </p:nvPicPr>
        <p:blipFill>
          <a:blip r:embed="rId3">
            <a:alphaModFix/>
          </a:blip>
          <a:stretch>
            <a:fillRect/>
          </a:stretch>
        </p:blipFill>
        <p:spPr>
          <a:xfrm>
            <a:off x="5205125" y="1756625"/>
            <a:ext cx="2585775" cy="30084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1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was the vote?</a:t>
            </a:r>
            <a:endParaRPr/>
          </a:p>
        </p:txBody>
      </p:sp>
      <p:sp>
        <p:nvSpPr>
          <p:cNvPr id="319" name="Google Shape;319;p19"/>
          <p:cNvSpPr txBox="1">
            <a:spLocks noGrp="1"/>
          </p:cNvSpPr>
          <p:nvPr>
            <p:ph type="body" idx="1"/>
          </p:nvPr>
        </p:nvSpPr>
        <p:spPr>
          <a:xfrm>
            <a:off x="1303800" y="1990050"/>
            <a:ext cx="35220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200">
                <a:latin typeface="Times New Roman"/>
                <a:ea typeface="Times New Roman"/>
                <a:cs typeface="Times New Roman"/>
                <a:sym typeface="Times New Roman"/>
              </a:rPr>
              <a:t>The vote went 5-4 being written by Chief Justice </a:t>
            </a:r>
            <a:r>
              <a:rPr lang="en" sz="1200">
                <a:solidFill>
                  <a:srgbClr val="222222"/>
                </a:solidFill>
                <a:latin typeface="Times New Roman"/>
                <a:ea typeface="Times New Roman"/>
                <a:cs typeface="Times New Roman"/>
                <a:sym typeface="Times New Roman"/>
              </a:rPr>
              <a:t>Earl Warren that Miranda’s confession could not be used against him because he was failed to be informed of his rights.</a:t>
            </a:r>
            <a:endParaRPr sz="1200">
              <a:latin typeface="Times New Roman"/>
              <a:ea typeface="Times New Roman"/>
              <a:cs typeface="Times New Roman"/>
              <a:sym typeface="Times New Roman"/>
            </a:endParaRPr>
          </a:p>
        </p:txBody>
      </p:sp>
      <p:pic>
        <p:nvPicPr>
          <p:cNvPr id="320" name="Google Shape;320;p19"/>
          <p:cNvPicPr preferRelativeResize="0"/>
          <p:nvPr/>
        </p:nvPicPr>
        <p:blipFill>
          <a:blip r:embed="rId3">
            <a:alphaModFix/>
          </a:blip>
          <a:stretch>
            <a:fillRect/>
          </a:stretch>
        </p:blipFill>
        <p:spPr>
          <a:xfrm>
            <a:off x="4978200" y="1750275"/>
            <a:ext cx="3810000" cy="22669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effect did the case have on the U.S.</a:t>
            </a:r>
            <a:endParaRPr/>
          </a:p>
        </p:txBody>
      </p:sp>
      <p:sp>
        <p:nvSpPr>
          <p:cNvPr id="326" name="Google Shape;326;p20"/>
          <p:cNvSpPr txBox="1">
            <a:spLocks noGrp="1"/>
          </p:cNvSpPr>
          <p:nvPr>
            <p:ph type="body" idx="1"/>
          </p:nvPr>
        </p:nvSpPr>
        <p:spPr>
          <a:xfrm>
            <a:off x="1303800" y="1990050"/>
            <a:ext cx="35070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The effect that the case Miranda vs. Arizona had on the U.S. was that </a:t>
            </a:r>
            <a:r>
              <a:rPr lang="en" sz="1200">
                <a:solidFill>
                  <a:srgbClr val="222222"/>
                </a:solidFill>
                <a:latin typeface="Roboto"/>
                <a:ea typeface="Roboto"/>
                <a:cs typeface="Roboto"/>
                <a:sym typeface="Roboto"/>
              </a:rPr>
              <a:t>this case had laid down the requirement for detained criminals being told of their constitutional rights before their questioning by the police.</a:t>
            </a:r>
            <a:endParaRPr/>
          </a:p>
        </p:txBody>
      </p:sp>
      <p:pic>
        <p:nvPicPr>
          <p:cNvPr id="327" name="Google Shape;327;p20"/>
          <p:cNvPicPr preferRelativeResize="0"/>
          <p:nvPr/>
        </p:nvPicPr>
        <p:blipFill>
          <a:blip r:embed="rId3">
            <a:alphaModFix/>
          </a:blip>
          <a:stretch>
            <a:fillRect/>
          </a:stretch>
        </p:blipFill>
        <p:spPr>
          <a:xfrm>
            <a:off x="4963200" y="1750275"/>
            <a:ext cx="3915494" cy="32408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2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Art Component</a:t>
            </a:r>
            <a:endParaRPr/>
          </a:p>
        </p:txBody>
      </p:sp>
      <p:pic>
        <p:nvPicPr>
          <p:cNvPr id="333" name="Google Shape;333;p21"/>
          <p:cNvPicPr preferRelativeResize="0"/>
          <p:nvPr/>
        </p:nvPicPr>
        <p:blipFill>
          <a:blip r:embed="rId3">
            <a:alphaModFix/>
          </a:blip>
          <a:stretch>
            <a:fillRect/>
          </a:stretch>
        </p:blipFill>
        <p:spPr>
          <a:xfrm>
            <a:off x="354263" y="1597875"/>
            <a:ext cx="4513778" cy="3393225"/>
          </a:xfrm>
          <a:prstGeom prst="rect">
            <a:avLst/>
          </a:prstGeom>
          <a:noFill/>
          <a:ln>
            <a:noFill/>
          </a:ln>
        </p:spPr>
      </p:pic>
      <p:pic>
        <p:nvPicPr>
          <p:cNvPr id="334" name="Google Shape;334;p21"/>
          <p:cNvPicPr preferRelativeResize="0"/>
          <p:nvPr/>
        </p:nvPicPr>
        <p:blipFill>
          <a:blip r:embed="rId4">
            <a:alphaModFix/>
          </a:blip>
          <a:stretch>
            <a:fillRect/>
          </a:stretch>
        </p:blipFill>
        <p:spPr>
          <a:xfrm>
            <a:off x="5020454" y="1750275"/>
            <a:ext cx="3455095" cy="3240825"/>
          </a:xfrm>
          <a:prstGeom prst="rect">
            <a:avLst/>
          </a:prstGeom>
          <a:noFill/>
          <a:ln>
            <a:noFill/>
          </a:ln>
        </p:spPr>
      </p:pic>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487</Words>
  <Application>Microsoft Macintosh PowerPoint</Application>
  <PresentationFormat>On-screen Show (16:9)</PresentationFormat>
  <Paragraphs>23</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Maven Pro</vt:lpstr>
      <vt:lpstr>Nunito</vt:lpstr>
      <vt:lpstr>Roboto</vt:lpstr>
      <vt:lpstr>Times New Roman</vt:lpstr>
      <vt:lpstr>Momentum</vt:lpstr>
      <vt:lpstr>Miranda vs. Arizona</vt:lpstr>
      <vt:lpstr>Background</vt:lpstr>
      <vt:lpstr>When did it happen?</vt:lpstr>
      <vt:lpstr>Who was the chief justice?</vt:lpstr>
      <vt:lpstr>What was the case about? What happened?</vt:lpstr>
      <vt:lpstr>What was the constitutional issue?</vt:lpstr>
      <vt:lpstr>What was the vote?</vt:lpstr>
      <vt:lpstr>What effect did the case have on the U.S.</vt:lpstr>
      <vt:lpstr>Art Component</vt:lpstr>
      <vt:lpstr>MLA 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Miranda vs. Arizona</dc:title>
  <cp:lastModifiedBy>Microsoft Office User</cp:lastModifiedBy>
  <cp:revision>1</cp:revision>
  <dcterms:modified xsi:type="dcterms:W3CDTF">2019-01-11T15:07:41Z</dcterms:modified>
</cp:coreProperties>
</file>