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727"/>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1AEAE-557D-714C-83E8-7FC0AE8D788D}" type="datetimeFigureOut">
              <a:rPr lang="en-US" smtClean="0"/>
              <a:t>12/11/17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87899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AEAE-557D-714C-83E8-7FC0AE8D788D}" type="datetimeFigureOut">
              <a:rPr lang="en-US" smtClean="0"/>
              <a:t>12/11/17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44725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AEAE-557D-714C-83E8-7FC0AE8D788D}" type="datetimeFigureOut">
              <a:rPr lang="en-US" smtClean="0"/>
              <a:t>12/11/17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64797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AEAE-557D-714C-83E8-7FC0AE8D788D}" type="datetimeFigureOut">
              <a:rPr lang="en-US" smtClean="0"/>
              <a:t>12/11/17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05960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1AEAE-557D-714C-83E8-7FC0AE8D788D}" type="datetimeFigureOut">
              <a:rPr lang="en-US" smtClean="0"/>
              <a:t>12/11/17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17738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A1AEAE-557D-714C-83E8-7FC0AE8D788D}" type="datetimeFigureOut">
              <a:rPr lang="en-US" smtClean="0"/>
              <a:t>12/11/17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46439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A1AEAE-557D-714C-83E8-7FC0AE8D788D}" type="datetimeFigureOut">
              <a:rPr lang="en-US" smtClean="0"/>
              <a:t>12/11/17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97275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A1AEAE-557D-714C-83E8-7FC0AE8D788D}" type="datetimeFigureOut">
              <a:rPr lang="en-US" smtClean="0"/>
              <a:t>12/11/17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16749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1AEAE-557D-714C-83E8-7FC0AE8D788D}" type="datetimeFigureOut">
              <a:rPr lang="en-US" smtClean="0"/>
              <a:t>12/11/17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53855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AEAE-557D-714C-83E8-7FC0AE8D788D}" type="datetimeFigureOut">
              <a:rPr lang="en-US" smtClean="0"/>
              <a:t>12/11/17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92322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AEAE-557D-714C-83E8-7FC0AE8D788D}" type="datetimeFigureOut">
              <a:rPr lang="en-US" smtClean="0"/>
              <a:t>12/11/17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54E09-A2C1-DD44-9E1C-29534607F7D9}" type="slidenum">
              <a:rPr lang="en-US" smtClean="0"/>
              <a:t>‹#›</a:t>
            </a:fld>
            <a:endParaRPr lang="en-US"/>
          </a:p>
        </p:txBody>
      </p:sp>
    </p:spTree>
    <p:extLst>
      <p:ext uri="{BB962C8B-B14F-4D97-AF65-F5344CB8AC3E}">
        <p14:creationId xmlns:p14="http://schemas.microsoft.com/office/powerpoint/2010/main" val="18474305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1AEAE-557D-714C-83E8-7FC0AE8D788D}" type="datetimeFigureOut">
              <a:rPr lang="en-US" smtClean="0"/>
              <a:t>12/11/17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54E09-A2C1-DD44-9E1C-29534607F7D9}" type="slidenum">
              <a:rPr lang="en-US" smtClean="0"/>
              <a:t>‹#›</a:t>
            </a:fld>
            <a:endParaRPr lang="en-US"/>
          </a:p>
        </p:txBody>
      </p:sp>
    </p:spTree>
    <p:extLst>
      <p:ext uri="{BB962C8B-B14F-4D97-AF65-F5344CB8AC3E}">
        <p14:creationId xmlns:p14="http://schemas.microsoft.com/office/powerpoint/2010/main" val="132141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Judicial Branch</a:t>
            </a:r>
            <a:endParaRPr lang="en-US" dirty="0"/>
          </a:p>
        </p:txBody>
      </p:sp>
      <p:sp>
        <p:nvSpPr>
          <p:cNvPr id="3" name="Subtitle 2"/>
          <p:cNvSpPr>
            <a:spLocks noGrp="1"/>
          </p:cNvSpPr>
          <p:nvPr>
            <p:ph type="subTitle" idx="1"/>
          </p:nvPr>
        </p:nvSpPr>
        <p:spPr/>
        <p:txBody>
          <a:bodyPr/>
          <a:lstStyle/>
          <a:p>
            <a:r>
              <a:rPr lang="en-US" dirty="0" smtClean="0"/>
              <a:t>Review</a:t>
            </a:r>
            <a:endParaRPr lang="en-US" dirty="0"/>
          </a:p>
        </p:txBody>
      </p:sp>
    </p:spTree>
    <p:extLst>
      <p:ext uri="{BB962C8B-B14F-4D97-AF65-F5344CB8AC3E}">
        <p14:creationId xmlns:p14="http://schemas.microsoft.com/office/powerpoint/2010/main" val="144000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Courts: District Courts</a:t>
            </a:r>
            <a:endParaRPr lang="en-US" dirty="0"/>
          </a:p>
        </p:txBody>
      </p:sp>
      <p:sp>
        <p:nvSpPr>
          <p:cNvPr id="3" name="Content Placeholder 2"/>
          <p:cNvSpPr>
            <a:spLocks noGrp="1"/>
          </p:cNvSpPr>
          <p:nvPr>
            <p:ph idx="1"/>
          </p:nvPr>
        </p:nvSpPr>
        <p:spPr/>
        <p:txBody>
          <a:bodyPr/>
          <a:lstStyle/>
          <a:p>
            <a:r>
              <a:rPr lang="en-US" dirty="0" smtClean="0"/>
              <a:t>Lowest level</a:t>
            </a:r>
          </a:p>
          <a:p>
            <a:r>
              <a:rPr lang="en-US" dirty="0" smtClean="0"/>
              <a:t>Handles 90% of caseload</a:t>
            </a:r>
          </a:p>
          <a:p>
            <a:r>
              <a:rPr lang="en-US" dirty="0" smtClean="0"/>
              <a:t>Has original jurisdiction for all federal cases (except cases involving foreign diplomats or states!)</a:t>
            </a:r>
          </a:p>
          <a:p>
            <a:r>
              <a:rPr lang="en-US" dirty="0" smtClean="0"/>
              <a:t>This is where a judge and jury decide if you are guilty or innocent.</a:t>
            </a:r>
          </a:p>
          <a:p>
            <a:r>
              <a:rPr lang="en-US" dirty="0" smtClean="0"/>
              <a:t>District courts rule over a geographic district.</a:t>
            </a:r>
          </a:p>
          <a:p>
            <a:r>
              <a:rPr lang="en-US" dirty="0" smtClean="0"/>
              <a:t>Several districts feed into a CIRCUIT-----</a:t>
            </a:r>
            <a:endParaRPr lang="en-US" dirty="0"/>
          </a:p>
        </p:txBody>
      </p:sp>
    </p:spTree>
    <p:extLst>
      <p:ext uri="{BB962C8B-B14F-4D97-AF65-F5344CB8AC3E}">
        <p14:creationId xmlns:p14="http://schemas.microsoft.com/office/powerpoint/2010/main" val="180950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Court: Appeals Courts</a:t>
            </a:r>
            <a:endParaRPr lang="en-US" dirty="0"/>
          </a:p>
        </p:txBody>
      </p:sp>
      <p:sp>
        <p:nvSpPr>
          <p:cNvPr id="3" name="Content Placeholder 2"/>
          <p:cNvSpPr>
            <a:spLocks noGrp="1"/>
          </p:cNvSpPr>
          <p:nvPr>
            <p:ph idx="1"/>
          </p:nvPr>
        </p:nvSpPr>
        <p:spPr/>
        <p:txBody>
          <a:bodyPr/>
          <a:lstStyle/>
          <a:p>
            <a:r>
              <a:rPr lang="en-US" dirty="0" smtClean="0"/>
              <a:t>If you feel like you didn’t receive a fair trial in district court, you can APPEAL it to the Appeals Court.</a:t>
            </a:r>
          </a:p>
          <a:p>
            <a:r>
              <a:rPr lang="en-US" dirty="0" smtClean="0"/>
              <a:t>There are 12 circuits (each containing several districts). There is one Appeals Court for each circuit, type of larger geographic area.</a:t>
            </a:r>
          </a:p>
          <a:p>
            <a:r>
              <a:rPr lang="en-US" dirty="0" smtClean="0"/>
              <a:t>NO JURIES---Appeals courts have a panel of at least 3 judges instead.</a:t>
            </a:r>
          </a:p>
          <a:p>
            <a:r>
              <a:rPr lang="en-US" dirty="0" smtClean="0"/>
              <a:t>3 possible decisions:</a:t>
            </a:r>
          </a:p>
          <a:p>
            <a:pPr lvl="1"/>
            <a:r>
              <a:rPr lang="en-US" dirty="0" smtClean="0"/>
              <a:t>Uphold </a:t>
            </a:r>
            <a:r>
              <a:rPr lang="mr-IN" dirty="0" smtClean="0"/>
              <a:t>–</a:t>
            </a:r>
            <a:r>
              <a:rPr lang="en-US" dirty="0" smtClean="0"/>
              <a:t> The lower courts were fair and the ruling stays the same</a:t>
            </a:r>
          </a:p>
          <a:p>
            <a:pPr lvl="1"/>
            <a:r>
              <a:rPr lang="en-US" dirty="0" smtClean="0"/>
              <a:t>Overturn </a:t>
            </a:r>
            <a:r>
              <a:rPr lang="mr-IN" dirty="0" smtClean="0"/>
              <a:t>–</a:t>
            </a:r>
            <a:r>
              <a:rPr lang="en-US" dirty="0" smtClean="0"/>
              <a:t> The lower court was unfair and the ruling reverses</a:t>
            </a:r>
          </a:p>
          <a:p>
            <a:pPr lvl="1"/>
            <a:r>
              <a:rPr lang="en-US" dirty="0" smtClean="0"/>
              <a:t>Remand </a:t>
            </a:r>
            <a:r>
              <a:rPr lang="mr-IN" dirty="0" smtClean="0"/>
              <a:t>–</a:t>
            </a:r>
            <a:r>
              <a:rPr lang="en-US" dirty="0" smtClean="0"/>
              <a:t> The case is sent back to the district court for a retrial</a:t>
            </a:r>
          </a:p>
        </p:txBody>
      </p:sp>
    </p:spTree>
    <p:extLst>
      <p:ext uri="{BB962C8B-B14F-4D97-AF65-F5344CB8AC3E}">
        <p14:creationId xmlns:p14="http://schemas.microsoft.com/office/powerpoint/2010/main" val="48328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Courts: Supreme Court</a:t>
            </a:r>
            <a:endParaRPr lang="en-US" dirty="0"/>
          </a:p>
        </p:txBody>
      </p:sp>
      <p:sp>
        <p:nvSpPr>
          <p:cNvPr id="3" name="Content Placeholder 2"/>
          <p:cNvSpPr>
            <a:spLocks noGrp="1"/>
          </p:cNvSpPr>
          <p:nvPr>
            <p:ph idx="1"/>
          </p:nvPr>
        </p:nvSpPr>
        <p:spPr/>
        <p:txBody>
          <a:bodyPr>
            <a:normAutofit lnSpcReduction="10000"/>
          </a:bodyPr>
          <a:lstStyle/>
          <a:p>
            <a:r>
              <a:rPr lang="en-US" dirty="0" smtClean="0"/>
              <a:t>9 justices: Can we name them all?</a:t>
            </a:r>
          </a:p>
          <a:p>
            <a:r>
              <a:rPr lang="en-US" dirty="0" smtClean="0"/>
              <a:t>If you STILL don’t think your trial was fair, you can appeal again to the Supreme Court.</a:t>
            </a:r>
          </a:p>
          <a:p>
            <a:r>
              <a:rPr lang="en-US" dirty="0" smtClean="0"/>
              <a:t>SCOTUS receives thousands of applications per year and only picks around 100 using the “Rule of Four”. (Choose cases to go on the docket)</a:t>
            </a:r>
          </a:p>
          <a:p>
            <a:r>
              <a:rPr lang="en-US" dirty="0" smtClean="0"/>
              <a:t>Most cases come from </a:t>
            </a:r>
            <a:r>
              <a:rPr lang="en-US" dirty="0"/>
              <a:t>a</a:t>
            </a:r>
            <a:r>
              <a:rPr lang="en-US" dirty="0" smtClean="0"/>
              <a:t>ppellate jurisdiction, but SCOTUS has original jurisdiction when cases involve foreign diplomats or states.</a:t>
            </a:r>
          </a:p>
          <a:p>
            <a:r>
              <a:rPr lang="en-US" dirty="0" smtClean="0"/>
              <a:t>Functions like an appeals court---same 3 possible decisions:</a:t>
            </a:r>
          </a:p>
          <a:p>
            <a:pPr lvl="1"/>
            <a:r>
              <a:rPr lang="en-US" dirty="0" smtClean="0"/>
              <a:t>Uphold, Overturn, and Remand</a:t>
            </a:r>
          </a:p>
        </p:txBody>
      </p:sp>
    </p:spTree>
    <p:extLst>
      <p:ext uri="{BB962C8B-B14F-4D97-AF65-F5344CB8AC3E}">
        <p14:creationId xmlns:p14="http://schemas.microsoft.com/office/powerpoint/2010/main" val="69167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(continued)</a:t>
            </a:r>
            <a:endParaRPr lang="en-US" dirty="0"/>
          </a:p>
        </p:txBody>
      </p:sp>
      <p:sp>
        <p:nvSpPr>
          <p:cNvPr id="3" name="Content Placeholder 2"/>
          <p:cNvSpPr>
            <a:spLocks noGrp="1"/>
          </p:cNvSpPr>
          <p:nvPr>
            <p:ph idx="1"/>
          </p:nvPr>
        </p:nvSpPr>
        <p:spPr/>
        <p:txBody>
          <a:bodyPr/>
          <a:lstStyle/>
          <a:p>
            <a:r>
              <a:rPr lang="en-US" dirty="0" smtClean="0"/>
              <a:t>More likely to choose cases that involve Constitutional issues and that will affect many Americans</a:t>
            </a:r>
          </a:p>
          <a:p>
            <a:r>
              <a:rPr lang="en-US" dirty="0" smtClean="0"/>
              <a:t>5 out of the 9 justices have to agree on the ruling</a:t>
            </a:r>
          </a:p>
          <a:p>
            <a:r>
              <a:rPr lang="en-US" dirty="0" smtClean="0"/>
              <a:t>One justice is chosen to write the Majority Opinion, which explains the facts of the case, announces the ruling, and provides reasoning for why the court ruled that way.</a:t>
            </a:r>
          </a:p>
          <a:p>
            <a:r>
              <a:rPr lang="en-US" dirty="0" smtClean="0"/>
              <a:t>Opinions are distributed to the media and posted on the SCOTUS website.</a:t>
            </a:r>
            <a:endParaRPr lang="en-US" dirty="0"/>
          </a:p>
        </p:txBody>
      </p:sp>
    </p:spTree>
    <p:extLst>
      <p:ext uri="{BB962C8B-B14F-4D97-AF65-F5344CB8AC3E}">
        <p14:creationId xmlns:p14="http://schemas.microsoft.com/office/powerpoint/2010/main" val="16719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More Opinions</a:t>
            </a:r>
            <a:endParaRPr lang="en-US" dirty="0"/>
          </a:p>
        </p:txBody>
      </p:sp>
      <p:sp>
        <p:nvSpPr>
          <p:cNvPr id="3" name="Content Placeholder 2"/>
          <p:cNvSpPr>
            <a:spLocks noGrp="1"/>
          </p:cNvSpPr>
          <p:nvPr>
            <p:ph idx="1"/>
          </p:nvPr>
        </p:nvSpPr>
        <p:spPr/>
        <p:txBody>
          <a:bodyPr/>
          <a:lstStyle/>
          <a:p>
            <a:r>
              <a:rPr lang="en-US" dirty="0" smtClean="0"/>
              <a:t>If a justice agrees with the majority but has different reasons, they can write a Concurring Opinion.</a:t>
            </a:r>
          </a:p>
          <a:p>
            <a:r>
              <a:rPr lang="en-US" dirty="0" smtClean="0"/>
              <a:t>If a justice disagrees with the majority, they can write a Dissenting Opinion.</a:t>
            </a:r>
          </a:p>
          <a:p>
            <a:r>
              <a:rPr lang="en-US" dirty="0" smtClean="0"/>
              <a:t>Most decisions are made using Stare </a:t>
            </a:r>
            <a:r>
              <a:rPr lang="en-US" dirty="0" err="1" smtClean="0"/>
              <a:t>Decisis</a:t>
            </a:r>
            <a:r>
              <a:rPr lang="en-US" dirty="0" smtClean="0"/>
              <a:t>, which is the practice of using precedents to decide how to rule.</a:t>
            </a:r>
          </a:p>
          <a:p>
            <a:r>
              <a:rPr lang="en-US" dirty="0" smtClean="0"/>
              <a:t>If you don’t agree with the Supreme Courts ruling on your case, too bad! </a:t>
            </a:r>
            <a:endParaRPr lang="en-US" dirty="0"/>
          </a:p>
        </p:txBody>
      </p:sp>
    </p:spTree>
    <p:extLst>
      <p:ext uri="{BB962C8B-B14F-4D97-AF65-F5344CB8AC3E}">
        <p14:creationId xmlns:p14="http://schemas.microsoft.com/office/powerpoint/2010/main" val="8580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Review</a:t>
            </a:r>
            <a:endParaRPr lang="en-US" dirty="0"/>
          </a:p>
        </p:txBody>
      </p:sp>
      <p:sp>
        <p:nvSpPr>
          <p:cNvPr id="3" name="Content Placeholder 2"/>
          <p:cNvSpPr>
            <a:spLocks noGrp="1"/>
          </p:cNvSpPr>
          <p:nvPr>
            <p:ph idx="1"/>
          </p:nvPr>
        </p:nvSpPr>
        <p:spPr/>
        <p:txBody>
          <a:bodyPr/>
          <a:lstStyle/>
          <a:p>
            <a:r>
              <a:rPr lang="en-US" dirty="0" smtClean="0"/>
              <a:t>Established by Marbury v Madison</a:t>
            </a:r>
          </a:p>
          <a:p>
            <a:r>
              <a:rPr lang="en-US" dirty="0" smtClean="0"/>
              <a:t>SCOTUS can review laws and Presidential actions when they are challenged in a case.</a:t>
            </a:r>
          </a:p>
          <a:p>
            <a:r>
              <a:rPr lang="en-US" dirty="0" smtClean="0"/>
              <a:t>If SCOTUS finds a law or action to be unconstitutional, they will strike down the law.</a:t>
            </a:r>
          </a:p>
          <a:p>
            <a:r>
              <a:rPr lang="en-US" dirty="0" smtClean="0"/>
              <a:t>Congress can get around Supreme Court rulings by passing a new law, making small changes, or even amending the Constitution.</a:t>
            </a:r>
            <a:endParaRPr lang="en-US" dirty="0"/>
          </a:p>
        </p:txBody>
      </p:sp>
    </p:spTree>
    <p:extLst>
      <p:ext uri="{BB962C8B-B14F-4D97-AF65-F5344CB8AC3E}">
        <p14:creationId xmlns:p14="http://schemas.microsoft.com/office/powerpoint/2010/main" val="19637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You’ll See in DISTRICT COURTS</a:t>
            </a:r>
            <a:endParaRPr lang="en-US" dirty="0"/>
          </a:p>
        </p:txBody>
      </p:sp>
      <p:sp>
        <p:nvSpPr>
          <p:cNvPr id="3" name="Content Placeholder 2"/>
          <p:cNvSpPr>
            <a:spLocks noGrp="1"/>
          </p:cNvSpPr>
          <p:nvPr>
            <p:ph idx="1"/>
          </p:nvPr>
        </p:nvSpPr>
        <p:spPr/>
        <p:txBody>
          <a:bodyPr/>
          <a:lstStyle/>
          <a:p>
            <a:r>
              <a:rPr lang="en-US" dirty="0" smtClean="0"/>
              <a:t>Judge: presides over a case, interprets the law, and decides the proper punishment.</a:t>
            </a:r>
          </a:p>
          <a:p>
            <a:r>
              <a:rPr lang="en-US" dirty="0" smtClean="0"/>
              <a:t>Magistrate: similar to a junior judge. Can issue warrants and hear preliminary cases.</a:t>
            </a:r>
          </a:p>
          <a:p>
            <a:r>
              <a:rPr lang="en-US" dirty="0" smtClean="0"/>
              <a:t>U.S. Marshall: official bounty hunter for the U.S. Can find you to collect fines and if you try to run away to avoid being arrested or going on trial, they can find you and bring you back to the court.</a:t>
            </a:r>
          </a:p>
          <a:p>
            <a:r>
              <a:rPr lang="en-US" dirty="0" smtClean="0"/>
              <a:t>Court Clerk: do lots of paperwork and keep the court running efficiently.</a:t>
            </a:r>
            <a:endParaRPr lang="en-US" dirty="0"/>
          </a:p>
        </p:txBody>
      </p:sp>
    </p:spTree>
    <p:extLst>
      <p:ext uri="{BB962C8B-B14F-4D97-AF65-F5344CB8AC3E}">
        <p14:creationId xmlns:p14="http://schemas.microsoft.com/office/powerpoint/2010/main" val="1414837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588</Words>
  <Application>Microsoft Macintosh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 Light</vt:lpstr>
      <vt:lpstr>Mangal</vt:lpstr>
      <vt:lpstr>Arial</vt:lpstr>
      <vt:lpstr>Calibri</vt:lpstr>
      <vt:lpstr>Office Theme</vt:lpstr>
      <vt:lpstr>The Judicial Branch</vt:lpstr>
      <vt:lpstr>Levels of Courts: District Courts</vt:lpstr>
      <vt:lpstr>Levels of Court: Appeals Courts</vt:lpstr>
      <vt:lpstr>Levels of Courts: Supreme Court</vt:lpstr>
      <vt:lpstr>Supreme Court (continued)</vt:lpstr>
      <vt:lpstr>Supreme Court: More Opinions</vt:lpstr>
      <vt:lpstr>Judicial Review</vt:lpstr>
      <vt:lpstr>People You’ll See in DISTRICT COURTS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Judicial Branch</dc:title>
  <dc:creator>Microsoft Office User</dc:creator>
  <cp:lastModifiedBy>Microsoft Office User</cp:lastModifiedBy>
  <cp:revision>3</cp:revision>
  <dcterms:created xsi:type="dcterms:W3CDTF">2017-12-11T11:30:50Z</dcterms:created>
  <dcterms:modified xsi:type="dcterms:W3CDTF">2017-12-11T11:50:43Z</dcterms:modified>
</cp:coreProperties>
</file>