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9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60"/>
    <p:restoredTop sz="94727"/>
  </p:normalViewPr>
  <p:slideViewPr>
    <p:cSldViewPr snapToGrid="0" snapToObjects="1">
      <p:cViewPr varScale="1">
        <p:scale>
          <a:sx n="88" d="100"/>
          <a:sy n="88" d="100"/>
        </p:scale>
        <p:origin x="216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7B8B828-7628-E444-8449-49EAFADC9312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98137CF-FB93-9849-8A5A-F457640B26CA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7201922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B828-7628-E444-8449-49EAFADC9312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137CF-FB93-9849-8A5A-F457640B2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035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B828-7628-E444-8449-49EAFADC9312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137CF-FB93-9849-8A5A-F457640B2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882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B828-7628-E444-8449-49EAFADC9312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137CF-FB93-9849-8A5A-F457640B2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768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7B8B828-7628-E444-8449-49EAFADC9312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98137CF-FB93-9849-8A5A-F457640B26C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4352600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B828-7628-E444-8449-49EAFADC9312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137CF-FB93-9849-8A5A-F457640B2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99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B828-7628-E444-8449-49EAFADC9312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137CF-FB93-9849-8A5A-F457640B2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40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B828-7628-E444-8449-49EAFADC9312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137CF-FB93-9849-8A5A-F457640B2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417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B828-7628-E444-8449-49EAFADC9312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137CF-FB93-9849-8A5A-F457640B2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817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7B8B828-7628-E444-8449-49EAFADC9312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98137CF-FB93-9849-8A5A-F457640B26C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27793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7B8B828-7628-E444-8449-49EAFADC9312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98137CF-FB93-9849-8A5A-F457640B26C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25830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67B8B828-7628-E444-8449-49EAFADC9312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398137CF-FB93-9849-8A5A-F457640B26C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38352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Congress Works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(Congress #2)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05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Congressional Rules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30188" indent="-230188">
              <a:spcBef>
                <a:spcPct val="50000"/>
              </a:spcBef>
              <a:defRPr/>
            </a:pPr>
            <a:r>
              <a:rPr lang="en-US" dirty="0">
                <a:solidFill>
                  <a:srgbClr val="000000"/>
                </a:solidFill>
                <a:latin typeface="Comic Sans MS" pitchFamily="66" charset="0"/>
              </a:rPr>
              <a:t>-</a:t>
            </a:r>
            <a:r>
              <a:rPr lang="en-US" b="1" dirty="0">
                <a:solidFill>
                  <a:srgbClr val="000000"/>
                </a:solidFill>
                <a:latin typeface="Century Gothic" pitchFamily="34" charset="0"/>
              </a:rPr>
              <a:t>Developed to help Congress operate:</a:t>
            </a:r>
          </a:p>
          <a:p>
            <a:pPr marL="230188" indent="-230188">
              <a:spcBef>
                <a:spcPct val="50000"/>
              </a:spcBef>
              <a:buFont typeface="Arial" charset="0"/>
              <a:buChar char="•"/>
              <a:defRPr/>
            </a:pPr>
            <a:r>
              <a:rPr lang="en-US" b="1" dirty="0">
                <a:solidFill>
                  <a:schemeClr val="accent4">
                    <a:lumMod val="10000"/>
                  </a:schemeClr>
                </a:solidFill>
                <a:latin typeface="Century Gothic" pitchFamily="34" charset="0"/>
              </a:rPr>
              <a:t>535 people making laws for over 300 million…</a:t>
            </a:r>
          </a:p>
          <a:p>
            <a:pPr marL="230188" indent="-230188">
              <a:spcBef>
                <a:spcPct val="50000"/>
              </a:spcBef>
              <a:buFont typeface="Arial" charset="0"/>
              <a:buChar char="•"/>
              <a:defRPr/>
            </a:pPr>
            <a:r>
              <a:rPr lang="en-US" b="1" dirty="0">
                <a:solidFill>
                  <a:schemeClr val="accent4">
                    <a:lumMod val="10000"/>
                  </a:schemeClr>
                </a:solidFill>
                <a:latin typeface="Century Gothic" pitchFamily="34" charset="0"/>
              </a:rPr>
              <a:t>There </a:t>
            </a:r>
            <a:r>
              <a:rPr lang="en-US" b="1" u="sng" dirty="0">
                <a:solidFill>
                  <a:schemeClr val="accent4">
                    <a:lumMod val="10000"/>
                  </a:schemeClr>
                </a:solidFill>
                <a:latin typeface="Century Gothic" pitchFamily="34" charset="0"/>
              </a:rPr>
              <a:t>must</a:t>
            </a:r>
            <a:r>
              <a:rPr lang="en-US" b="1" dirty="0">
                <a:solidFill>
                  <a:schemeClr val="accent4">
                    <a:lumMod val="10000"/>
                  </a:schemeClr>
                </a:solidFill>
                <a:latin typeface="Century Gothic" pitchFamily="34" charset="0"/>
              </a:rPr>
              <a:t> be rules!</a:t>
            </a:r>
          </a:p>
          <a:p>
            <a:pPr marL="230188" indent="-230188">
              <a:spcBef>
                <a:spcPct val="50000"/>
              </a:spcBef>
              <a:defRPr/>
            </a:pPr>
            <a:r>
              <a:rPr lang="en-US" b="1" dirty="0">
                <a:solidFill>
                  <a:schemeClr val="accent4">
                    <a:lumMod val="10000"/>
                  </a:schemeClr>
                </a:solidFill>
                <a:latin typeface="Century Gothic" pitchFamily="34" charset="0"/>
              </a:rPr>
              <a:t>-House has more rules than </a:t>
            </a:r>
            <a:r>
              <a:rPr lang="en-US" b="1" dirty="0">
                <a:solidFill>
                  <a:srgbClr val="000000"/>
                </a:solidFill>
                <a:latin typeface="Century Gothic" pitchFamily="34" charset="0"/>
              </a:rPr>
              <a:t>Senate: why</a:t>
            </a:r>
            <a:r>
              <a:rPr lang="en-US" b="1" dirty="0" smtClean="0">
                <a:solidFill>
                  <a:srgbClr val="000000"/>
                </a:solidFill>
                <a:latin typeface="Century Gothic" pitchFamily="34" charset="0"/>
              </a:rPr>
              <a:t>?</a:t>
            </a:r>
            <a:endParaRPr lang="en-US" b="1" dirty="0">
              <a:solidFill>
                <a:srgbClr val="000000"/>
              </a:solidFill>
              <a:latin typeface="Century Gothic" pitchFamily="34" charset="0"/>
            </a:endParaRPr>
          </a:p>
          <a:p>
            <a:pPr marL="230188" indent="-230188"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2060"/>
                </a:solidFill>
                <a:latin typeface="Century Gothic" pitchFamily="34" charset="0"/>
              </a:rPr>
              <a:t>-</a:t>
            </a:r>
            <a:r>
              <a:rPr lang="en-US" b="1" dirty="0">
                <a:solidFill>
                  <a:srgbClr val="002060"/>
                </a:solidFill>
                <a:latin typeface="Century Gothic" pitchFamily="34" charset="0"/>
              </a:rPr>
              <a:t>Parliamentary Procedures</a:t>
            </a:r>
          </a:p>
          <a:p>
            <a:pPr marL="230188" indent="-230188"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2060"/>
                </a:solidFill>
                <a:latin typeface="Century Gothic" pitchFamily="34" charset="0"/>
              </a:rPr>
              <a:t>both </a:t>
            </a:r>
            <a:r>
              <a:rPr lang="en-US" b="1" dirty="0">
                <a:solidFill>
                  <a:srgbClr val="002060"/>
                </a:solidFill>
                <a:latin typeface="Century Gothic" pitchFamily="34" charset="0"/>
              </a:rPr>
              <a:t>Houses of Congress use a formal system of debate which keeps the debate </a:t>
            </a:r>
            <a:r>
              <a:rPr lang="en-US" b="1" dirty="0" smtClean="0">
                <a:solidFill>
                  <a:srgbClr val="002060"/>
                </a:solidFill>
                <a:latin typeface="Century Gothic" pitchFamily="34" charset="0"/>
              </a:rPr>
              <a:t>orderly</a:t>
            </a:r>
          </a:p>
          <a:p>
            <a:pPr marL="230188" indent="-230188">
              <a:spcBef>
                <a:spcPct val="50000"/>
              </a:spcBef>
              <a:defRPr/>
            </a:pPr>
            <a:r>
              <a:rPr lang="en-US" b="1" dirty="0" smtClean="0">
                <a:latin typeface="Century Gothic" pitchFamily="34" charset="0"/>
              </a:rPr>
              <a:t>Imagine if we had 535 class members and no rules!!!</a:t>
            </a:r>
            <a:endParaRPr lang="en-US" b="1" dirty="0">
              <a:latin typeface="Century Gothic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21758"/>
            <a:ext cx="9601196" cy="1303867"/>
          </a:xfrm>
        </p:spPr>
        <p:txBody>
          <a:bodyPr/>
          <a:lstStyle/>
          <a:p>
            <a:r>
              <a:rPr lang="en-US" b="1" dirty="0" smtClean="0"/>
              <a:t>Congressional Leadership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476875" cy="4351338"/>
          </a:xfrm>
        </p:spPr>
        <p:txBody>
          <a:bodyPr>
            <a:normAutofit lnSpcReduction="10000"/>
          </a:bodyPr>
          <a:lstStyle/>
          <a:p>
            <a:pPr>
              <a:spcBef>
                <a:spcPct val="0"/>
              </a:spcBef>
              <a:buFont typeface="Arial" charset="0"/>
              <a:buChar char="•"/>
              <a:defRPr/>
            </a:pPr>
            <a:r>
              <a:rPr lang="en-US" altLang="en-US" sz="2400" b="1" dirty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Each person in the </a:t>
            </a:r>
            <a:r>
              <a:rPr lang="en-US" altLang="en-US" sz="2400" b="1" dirty="0" err="1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HoR</a:t>
            </a:r>
            <a:r>
              <a:rPr lang="en-US" altLang="en-US" sz="2400" b="1" dirty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 &amp; Senate is either: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2400" b="1" dirty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	1. a republican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2400" b="1" dirty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	2. a democrat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2400" b="1" dirty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	3. an independent</a:t>
            </a:r>
          </a:p>
          <a:p>
            <a:pPr>
              <a:spcBef>
                <a:spcPct val="0"/>
              </a:spcBef>
              <a:buFont typeface="Arial" charset="0"/>
              <a:buChar char="•"/>
              <a:defRPr/>
            </a:pPr>
            <a:endParaRPr lang="en-US" altLang="en-US" sz="2400" dirty="0">
              <a:solidFill>
                <a:schemeClr val="bg2"/>
              </a:solidFill>
              <a:latin typeface="Century Gothic" pitchFamily="34" charset="0"/>
            </a:endParaRPr>
          </a:p>
          <a:p>
            <a:pPr>
              <a:spcBef>
                <a:spcPct val="0"/>
              </a:spcBef>
              <a:buFont typeface="Arial" charset="0"/>
              <a:buChar char="•"/>
              <a:defRPr/>
            </a:pPr>
            <a:endParaRPr lang="en-US" altLang="en-US" sz="2400" dirty="0">
              <a:latin typeface="Century Gothic" pitchFamily="34" charset="0"/>
            </a:endParaRPr>
          </a:p>
          <a:p>
            <a:pPr>
              <a:spcBef>
                <a:spcPct val="0"/>
              </a:spcBef>
              <a:buFont typeface="Arial" charset="0"/>
              <a:buChar char="•"/>
              <a:defRPr/>
            </a:pPr>
            <a:r>
              <a:rPr lang="en-US" altLang="en-US" sz="2400" dirty="0">
                <a:latin typeface="Century Gothic" pitchFamily="34" charset="0"/>
              </a:rPr>
              <a:t> </a:t>
            </a:r>
            <a:r>
              <a:rPr lang="en-US" altLang="en-US" sz="2400" b="1" dirty="0">
                <a:solidFill>
                  <a:schemeClr val="accent5">
                    <a:lumMod val="10000"/>
                  </a:schemeClr>
                </a:solidFill>
                <a:latin typeface="Century Gothic" pitchFamily="34" charset="0"/>
              </a:rPr>
              <a:t>More democrats, then the majority will be Democrat and vice versa </a:t>
            </a:r>
          </a:p>
          <a:p>
            <a:pPr>
              <a:spcBef>
                <a:spcPct val="0"/>
              </a:spcBef>
              <a:buFont typeface="Arial" charset="0"/>
              <a:buChar char="•"/>
              <a:defRPr/>
            </a:pPr>
            <a:endParaRPr lang="en-US" altLang="en-US" sz="2400" dirty="0">
              <a:solidFill>
                <a:schemeClr val="accent5">
                  <a:lumMod val="10000"/>
                </a:schemeClr>
              </a:solidFill>
              <a:latin typeface="Century Gothic" pitchFamily="34" charset="0"/>
            </a:endParaRPr>
          </a:p>
          <a:p>
            <a:pPr>
              <a:spcBef>
                <a:spcPct val="0"/>
              </a:spcBef>
              <a:buFont typeface="Arial" charset="0"/>
              <a:buChar char="•"/>
              <a:defRPr/>
            </a:pPr>
            <a:r>
              <a:rPr lang="en-US" altLang="en-US" sz="2400" b="1" dirty="0">
                <a:solidFill>
                  <a:schemeClr val="accent5">
                    <a:lumMod val="10000"/>
                  </a:schemeClr>
                </a:solidFill>
                <a:latin typeface="Century Gothic" pitchFamily="34" charset="0"/>
              </a:rPr>
              <a:t>Each will have a leader to help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315075" y="1156002"/>
            <a:ext cx="5472113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2400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-</a:t>
            </a:r>
            <a:r>
              <a:rPr lang="en-US" altLang="en-US" sz="2400" b="1" i="1" u="sng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Majority Leader</a:t>
            </a:r>
          </a:p>
          <a:p>
            <a:pPr>
              <a:spcBef>
                <a:spcPct val="50000"/>
              </a:spcBef>
              <a:defRPr/>
            </a:pPr>
            <a:r>
              <a:rPr lang="en-US" altLang="en-US" sz="2400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-</a:t>
            </a:r>
            <a:r>
              <a:rPr lang="en-US" altLang="en-US" sz="2400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each House chooses a leader of the majority party to be floor leader</a:t>
            </a:r>
          </a:p>
          <a:p>
            <a:pPr>
              <a:spcBef>
                <a:spcPct val="50000"/>
              </a:spcBef>
              <a:defRPr/>
            </a:pPr>
            <a:endParaRPr lang="en-US" altLang="en-US" sz="2400" dirty="0">
              <a:solidFill>
                <a:srgbClr val="000000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altLang="en-US" sz="2400" dirty="0">
                <a:solidFill>
                  <a:srgbClr val="000000"/>
                </a:solidFill>
                <a:latin typeface="Comic Sans MS" pitchFamily="66" charset="0"/>
              </a:rPr>
              <a:t>-</a:t>
            </a:r>
            <a:r>
              <a:rPr lang="en-US" altLang="en-US" sz="2400" b="1" i="1" u="sng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Minority Leader</a:t>
            </a:r>
          </a:p>
          <a:p>
            <a:pPr>
              <a:spcBef>
                <a:spcPct val="50000"/>
              </a:spcBef>
              <a:defRPr/>
            </a:pPr>
            <a:r>
              <a:rPr lang="en-US" altLang="en-US" sz="2400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-</a:t>
            </a:r>
            <a:r>
              <a:rPr lang="en-US" altLang="en-US" sz="2400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each House picks a minority party member to be its floor leader</a:t>
            </a:r>
          </a:p>
          <a:p>
            <a:pPr>
              <a:spcBef>
                <a:spcPct val="50000"/>
              </a:spcBef>
              <a:defRPr/>
            </a:pPr>
            <a:endParaRPr lang="en-US" altLang="en-US" sz="2400" dirty="0">
              <a:solidFill>
                <a:srgbClr val="000000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altLang="en-US" sz="2400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-</a:t>
            </a:r>
            <a:r>
              <a:rPr lang="en-US" altLang="en-US" sz="2400" b="1" i="1" u="sng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Party Whip</a:t>
            </a:r>
          </a:p>
          <a:p>
            <a:pPr>
              <a:spcBef>
                <a:spcPct val="50000"/>
              </a:spcBef>
              <a:defRPr/>
            </a:pPr>
            <a:r>
              <a:rPr lang="en-US" altLang="en-US" sz="2400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-</a:t>
            </a:r>
            <a:r>
              <a:rPr lang="en-US" altLang="en-US" sz="2400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each party in each House has a Party Whip to keep track of voting for important issues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6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3648075" cy="1325563"/>
          </a:xfrm>
        </p:spPr>
        <p:txBody>
          <a:bodyPr/>
          <a:lstStyle/>
          <a:p>
            <a:r>
              <a:rPr lang="en-US" dirty="0" smtClean="0"/>
              <a:t>House Leaders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605338" cy="4351338"/>
          </a:xfrm>
        </p:spPr>
        <p:txBody>
          <a:bodyPr/>
          <a:lstStyle/>
          <a:p>
            <a:pPr>
              <a:spcBef>
                <a:spcPct val="50000"/>
              </a:spcBef>
              <a:buNone/>
              <a:defRPr/>
            </a:pPr>
            <a:r>
              <a:rPr lang="en-US" altLang="en-US" sz="2400" dirty="0">
                <a:solidFill>
                  <a:srgbClr val="002060"/>
                </a:solidFill>
                <a:latin typeface="Century Gothic" pitchFamily="34" charset="0"/>
              </a:rPr>
              <a:t>-</a:t>
            </a:r>
            <a:r>
              <a:rPr lang="en-US" altLang="en-US" sz="2400" b="1" i="1" u="sng" dirty="0">
                <a:solidFill>
                  <a:srgbClr val="002060"/>
                </a:solidFill>
                <a:latin typeface="Century Gothic" pitchFamily="34" charset="0"/>
              </a:rPr>
              <a:t>Speaker of the House</a:t>
            </a:r>
          </a:p>
          <a:p>
            <a:pPr>
              <a:spcBef>
                <a:spcPct val="50000"/>
              </a:spcBef>
              <a:buNone/>
              <a:defRPr/>
            </a:pPr>
            <a:r>
              <a:rPr lang="en-US" altLang="en-US" sz="2400" dirty="0">
                <a:solidFill>
                  <a:srgbClr val="002060"/>
                </a:solidFill>
                <a:latin typeface="Century Gothic" pitchFamily="34" charset="0"/>
              </a:rPr>
              <a:t>	-</a:t>
            </a:r>
            <a:r>
              <a:rPr lang="en-US" altLang="en-US" sz="2400" b="1" dirty="0">
                <a:solidFill>
                  <a:srgbClr val="002060"/>
                </a:solidFill>
                <a:latin typeface="Century Gothic" pitchFamily="34" charset="0"/>
              </a:rPr>
              <a:t>basically runs the House of Representatives</a:t>
            </a:r>
          </a:p>
          <a:p>
            <a:pPr>
              <a:spcBef>
                <a:spcPct val="50000"/>
              </a:spcBef>
              <a:buNone/>
              <a:defRPr/>
            </a:pPr>
            <a:r>
              <a:rPr lang="en-US" altLang="en-US" sz="2400" b="1" dirty="0">
                <a:solidFill>
                  <a:srgbClr val="000000"/>
                </a:solidFill>
                <a:latin typeface="Century Gothic" pitchFamily="34" charset="0"/>
              </a:rPr>
              <a:t>	-sets up the calendar and schedules bills for debate</a:t>
            </a:r>
          </a:p>
          <a:p>
            <a:pPr>
              <a:spcBef>
                <a:spcPct val="50000"/>
              </a:spcBef>
              <a:buFont typeface="Arial" charset="0"/>
              <a:buChar char="•"/>
              <a:defRPr/>
            </a:pPr>
            <a:r>
              <a:rPr lang="en-US" altLang="en-US" sz="2400" b="1" dirty="0">
                <a:solidFill>
                  <a:schemeClr val="accent4">
                    <a:lumMod val="10000"/>
                  </a:schemeClr>
                </a:solidFill>
                <a:latin typeface="Century Gothic" pitchFamily="34" charset="0"/>
              </a:rPr>
              <a:t>2nd in Presidential succession!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664779" y="703263"/>
            <a:ext cx="50720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Senate</a:t>
            </a:r>
            <a:r>
              <a:rPr lang="en-US" sz="4400" dirty="0" smtClean="0">
                <a:latin typeface="+mj-lt"/>
              </a:rPr>
              <a:t> Leaders</a:t>
            </a:r>
            <a:endParaRPr lang="en-US" sz="44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71771" y="1690688"/>
            <a:ext cx="5210629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2400" dirty="0">
                <a:solidFill>
                  <a:srgbClr val="002060"/>
                </a:solidFill>
                <a:latin typeface="Century Gothic" pitchFamily="34" charset="0"/>
              </a:rPr>
              <a:t>-</a:t>
            </a:r>
            <a:r>
              <a:rPr lang="en-US" altLang="en-US" sz="2400" b="1" i="1" u="sng" dirty="0">
                <a:solidFill>
                  <a:srgbClr val="002060"/>
                </a:solidFill>
                <a:latin typeface="Century Gothic" pitchFamily="34" charset="0"/>
              </a:rPr>
              <a:t>Vice President</a:t>
            </a:r>
          </a:p>
          <a:p>
            <a:pPr>
              <a:spcBef>
                <a:spcPct val="50000"/>
              </a:spcBef>
              <a:defRPr/>
            </a:pPr>
            <a:r>
              <a:rPr lang="en-US" altLang="en-US" sz="2400" dirty="0">
                <a:solidFill>
                  <a:srgbClr val="002060"/>
                </a:solidFill>
                <a:latin typeface="Century Gothic" pitchFamily="34" charset="0"/>
              </a:rPr>
              <a:t>	-</a:t>
            </a:r>
            <a:r>
              <a:rPr lang="en-US" altLang="en-US" sz="2400" b="1" dirty="0">
                <a:solidFill>
                  <a:srgbClr val="002060"/>
                </a:solidFill>
                <a:latin typeface="Century Gothic" pitchFamily="34" charset="0"/>
              </a:rPr>
              <a:t>official leader </a:t>
            </a:r>
            <a:r>
              <a:rPr lang="en-US" altLang="en-US" sz="2400" b="1" dirty="0">
                <a:solidFill>
                  <a:srgbClr val="000000"/>
                </a:solidFill>
                <a:latin typeface="Century Gothic" pitchFamily="34" charset="0"/>
              </a:rPr>
              <a:t>but only votes in a tie and is rarely present</a:t>
            </a:r>
          </a:p>
          <a:p>
            <a:pPr>
              <a:spcBef>
                <a:spcPct val="50000"/>
              </a:spcBef>
              <a:defRPr/>
            </a:pPr>
            <a:r>
              <a:rPr lang="en-US" altLang="en-US" sz="2400" dirty="0">
                <a:solidFill>
                  <a:srgbClr val="002060"/>
                </a:solidFill>
                <a:latin typeface="Century Gothic" pitchFamily="34" charset="0"/>
              </a:rPr>
              <a:t>-</a:t>
            </a:r>
            <a:r>
              <a:rPr lang="en-US" altLang="en-US" sz="2400" b="1" i="1" u="sng" dirty="0">
                <a:solidFill>
                  <a:srgbClr val="002060"/>
                </a:solidFill>
                <a:latin typeface="Century Gothic" pitchFamily="34" charset="0"/>
              </a:rPr>
              <a:t>President Pro-Tempore</a:t>
            </a:r>
          </a:p>
          <a:p>
            <a:pPr>
              <a:spcBef>
                <a:spcPct val="50000"/>
              </a:spcBef>
              <a:defRPr/>
            </a:pPr>
            <a:r>
              <a:rPr lang="en-US" altLang="en-US" sz="2400" dirty="0">
                <a:solidFill>
                  <a:srgbClr val="000000"/>
                </a:solidFill>
                <a:latin typeface="Century Gothic" pitchFamily="34" charset="0"/>
              </a:rPr>
              <a:t>	-</a:t>
            </a:r>
            <a:r>
              <a:rPr lang="en-US" altLang="en-US" sz="2400" b="1" dirty="0">
                <a:solidFill>
                  <a:srgbClr val="000000"/>
                </a:solidFill>
                <a:latin typeface="Century Gothic" pitchFamily="34" charset="0"/>
                <a:cs typeface="Times New Roman" pitchFamily="18" charset="0"/>
              </a:rPr>
              <a:t>mostly symbolic position given to the </a:t>
            </a:r>
            <a:r>
              <a:rPr lang="en-US" altLang="en-US" sz="2400" b="1" dirty="0">
                <a:solidFill>
                  <a:srgbClr val="002060"/>
                </a:solidFill>
                <a:latin typeface="Century Gothic" pitchFamily="34" charset="0"/>
                <a:cs typeface="Times New Roman" pitchFamily="18" charset="0"/>
              </a:rPr>
              <a:t>longest serving Senator from the majority party</a:t>
            </a:r>
            <a:r>
              <a:rPr lang="en-US" altLang="en-US" sz="2400" b="1" dirty="0">
                <a:solidFill>
                  <a:srgbClr val="002060"/>
                </a:solidFill>
                <a:latin typeface="Century Gothic" pitchFamily="34" charset="0"/>
              </a:rPr>
              <a:t> </a:t>
            </a:r>
          </a:p>
          <a:p>
            <a:pPr>
              <a:spcBef>
                <a:spcPct val="50000"/>
              </a:spcBef>
              <a:buFont typeface="Arial" charset="0"/>
              <a:buChar char="•"/>
              <a:defRPr/>
            </a:pPr>
            <a:r>
              <a:rPr lang="en-US" altLang="en-US" sz="2400" b="1" dirty="0">
                <a:solidFill>
                  <a:schemeClr val="accent5">
                    <a:lumMod val="10000"/>
                  </a:schemeClr>
                </a:solidFill>
                <a:latin typeface="Century Gothic" pitchFamily="34" charset="0"/>
              </a:rPr>
              <a:t>3</a:t>
            </a:r>
            <a:r>
              <a:rPr lang="en-US" altLang="en-US" sz="2400" b="1" baseline="30000" dirty="0">
                <a:solidFill>
                  <a:schemeClr val="accent5">
                    <a:lumMod val="10000"/>
                  </a:schemeClr>
                </a:solidFill>
                <a:latin typeface="Century Gothic" pitchFamily="34" charset="0"/>
              </a:rPr>
              <a:t>rd</a:t>
            </a:r>
            <a:r>
              <a:rPr lang="en-US" altLang="en-US" sz="2400" b="1" dirty="0">
                <a:solidFill>
                  <a:schemeClr val="accent5">
                    <a:lumMod val="10000"/>
                  </a:schemeClr>
                </a:solidFill>
                <a:latin typeface="Century Gothic" pitchFamily="34" charset="0"/>
              </a:rPr>
              <a:t> in line to the presidency!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39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Committees: Little Legislatures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ct val="20000"/>
              </a:spcAft>
              <a:buFontTx/>
              <a:buChar char="•"/>
            </a:pPr>
            <a:r>
              <a:rPr lang="en-US" altLang="en-US" sz="2400" b="1" dirty="0" smtClean="0">
                <a:solidFill>
                  <a:srgbClr val="002060"/>
                </a:solidFill>
              </a:rPr>
              <a:t>The detailed work of lawmaking is done in committees. </a:t>
            </a:r>
          </a:p>
          <a:p>
            <a:pPr>
              <a:spcAft>
                <a:spcPct val="20000"/>
              </a:spcAft>
              <a:buFontTx/>
              <a:buChar char="•"/>
            </a:pPr>
            <a:endParaRPr lang="en-US" altLang="en-US" sz="2400" b="1" dirty="0" smtClean="0">
              <a:solidFill>
                <a:srgbClr val="002060"/>
              </a:solidFill>
              <a:sym typeface="Symbol" charset="2"/>
            </a:endParaRPr>
          </a:p>
          <a:p>
            <a:pPr>
              <a:spcAft>
                <a:spcPct val="20000"/>
              </a:spcAft>
              <a:buFontTx/>
              <a:buChar char="•"/>
            </a:pPr>
            <a:r>
              <a:rPr lang="en-US" altLang="en-US" sz="2400" b="1" dirty="0" smtClean="0">
                <a:solidFill>
                  <a:srgbClr val="002060"/>
                </a:solidFill>
                <a:ea typeface="Arial" charset="0"/>
                <a:cs typeface="Arial" charset="0"/>
              </a:rPr>
              <a:t>Each house has permanent </a:t>
            </a:r>
            <a:r>
              <a:rPr lang="en-US" altLang="en-US" sz="2400" b="1" dirty="0" smtClean="0">
                <a:solidFill>
                  <a:srgbClr val="002060"/>
                </a:solidFill>
              </a:rPr>
              <a:t>standing committees</a:t>
            </a:r>
            <a:r>
              <a:rPr lang="en-US" altLang="en-US" sz="2400" b="1" dirty="0" smtClean="0">
                <a:solidFill>
                  <a:srgbClr val="002060"/>
                </a:solidFill>
                <a:ea typeface="Arial" charset="0"/>
                <a:cs typeface="Arial" charset="0"/>
              </a:rPr>
              <a:t> that continue their work from session to session. </a:t>
            </a:r>
          </a:p>
          <a:p>
            <a:pPr>
              <a:spcAft>
                <a:spcPct val="20000"/>
              </a:spcAft>
              <a:buNone/>
            </a:pPr>
            <a:endParaRPr lang="en-US" altLang="en-US" sz="2400" b="1" dirty="0" smtClean="0">
              <a:ea typeface="Arial" charset="0"/>
              <a:cs typeface="Arial" charset="0"/>
            </a:endParaRPr>
          </a:p>
          <a:p>
            <a:pPr>
              <a:spcAft>
                <a:spcPct val="20000"/>
              </a:spcAft>
              <a:buFontTx/>
              <a:buChar char="•"/>
            </a:pPr>
            <a:r>
              <a:rPr lang="en-US" altLang="en-US" sz="2400" b="1" dirty="0" smtClean="0">
                <a:ea typeface="Arial" charset="0"/>
                <a:cs typeface="Arial" charset="0"/>
              </a:rPr>
              <a:t>Most are divided into smaller subcommittees that deal with specialized issues.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66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Committees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Aft>
                <a:spcPct val="20000"/>
              </a:spcAft>
              <a:buFontTx/>
              <a:buChar char="•"/>
            </a:pPr>
            <a:r>
              <a:rPr lang="en-US" altLang="en-US" sz="2400" b="1" dirty="0" smtClean="0">
                <a:ea typeface="Arial" charset="0"/>
                <a:cs typeface="Arial" charset="0"/>
              </a:rPr>
              <a:t>Both houses also have select committees that are created to do a special job for a limited period. </a:t>
            </a:r>
          </a:p>
          <a:p>
            <a:pPr lvl="1">
              <a:spcAft>
                <a:spcPct val="20000"/>
              </a:spcAft>
              <a:buFontTx/>
              <a:buChar char="•"/>
            </a:pPr>
            <a:r>
              <a:rPr lang="en-US" altLang="en-US" sz="2400" b="1" dirty="0" smtClean="0">
                <a:solidFill>
                  <a:srgbClr val="002060"/>
                </a:solidFill>
              </a:rPr>
              <a:t>They disband after completing their task. </a:t>
            </a:r>
          </a:p>
          <a:p>
            <a:pPr>
              <a:spcAft>
                <a:spcPct val="20000"/>
              </a:spcAft>
              <a:buFontTx/>
              <a:buChar char="•"/>
            </a:pPr>
            <a:endParaRPr lang="en-US" altLang="en-US" sz="2400" b="1" dirty="0" smtClean="0">
              <a:solidFill>
                <a:srgbClr val="002060"/>
              </a:solidFill>
              <a:ea typeface="Arial" charset="0"/>
              <a:cs typeface="Arial" charset="0"/>
            </a:endParaRPr>
          </a:p>
          <a:p>
            <a:pPr>
              <a:spcAft>
                <a:spcPct val="20000"/>
              </a:spcAft>
              <a:buFontTx/>
              <a:buChar char="•"/>
            </a:pPr>
            <a:r>
              <a:rPr lang="en-US" altLang="en-US" sz="2400" b="1" dirty="0" smtClean="0">
                <a:solidFill>
                  <a:srgbClr val="002060"/>
                </a:solidFill>
                <a:ea typeface="Arial" charset="0"/>
                <a:cs typeface="Arial" charset="0"/>
              </a:rPr>
              <a:t>Joint committees include members of both houses. </a:t>
            </a:r>
          </a:p>
          <a:p>
            <a:pPr>
              <a:spcAft>
                <a:spcPct val="20000"/>
              </a:spcAft>
              <a:buFontTx/>
              <a:buChar char="•"/>
            </a:pPr>
            <a:endParaRPr lang="en-US" altLang="en-US" sz="2400" b="1" dirty="0" smtClean="0">
              <a:ea typeface="Arial" charset="0"/>
              <a:cs typeface="Arial" charset="0"/>
            </a:endParaRPr>
          </a:p>
          <a:p>
            <a:pPr>
              <a:spcAft>
                <a:spcPct val="20000"/>
              </a:spcAft>
              <a:buFontTx/>
              <a:buChar char="•"/>
            </a:pPr>
            <a:r>
              <a:rPr lang="en-US" altLang="en-US" sz="2400" b="1" dirty="0" smtClean="0">
                <a:ea typeface="Arial" charset="0"/>
                <a:cs typeface="Arial" charset="0"/>
              </a:rPr>
              <a:t>Temporary conference committees help the House and Senate agree on the details of a proposed law.</a:t>
            </a:r>
            <a:r>
              <a:rPr lang="en-US" altLang="en-US" sz="2400" b="1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20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142_CHAR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36800" y="-17463"/>
            <a:ext cx="7315200" cy="6875463"/>
          </a:xfrm>
        </p:spPr>
      </p:pic>
    </p:spTree>
    <p:extLst>
      <p:ext uri="{BB962C8B-B14F-4D97-AF65-F5344CB8AC3E}">
        <p14:creationId xmlns:p14="http://schemas.microsoft.com/office/powerpoint/2010/main" val="561708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</a:majorFont>
      <a:minorFont>
        <a:latin typeface="Franklin Gothic Book" panose="020B0503020102020204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8209</TotalTime>
  <Words>244</Words>
  <Application>Microsoft Macintosh PowerPoint</Application>
  <PresentationFormat>Widescreen</PresentationFormat>
  <Paragraphs>52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Franklin Gothic Book</vt:lpstr>
      <vt:lpstr>Arial</vt:lpstr>
      <vt:lpstr>Century Gothic</vt:lpstr>
      <vt:lpstr>Comic Sans MS</vt:lpstr>
      <vt:lpstr>Symbol</vt:lpstr>
      <vt:lpstr>Times New Roman</vt:lpstr>
      <vt:lpstr>Crop</vt:lpstr>
      <vt:lpstr>How Congress Works</vt:lpstr>
      <vt:lpstr>Congressional Rules</vt:lpstr>
      <vt:lpstr>Congressional Leadership</vt:lpstr>
      <vt:lpstr>House Leaders</vt:lpstr>
      <vt:lpstr>Committees: Little Legislatures</vt:lpstr>
      <vt:lpstr>Committees (cont.)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Congress Works</dc:title>
  <dc:creator>Microsoft Office User</dc:creator>
  <cp:lastModifiedBy>Microsoft Office User</cp:lastModifiedBy>
  <cp:revision>4</cp:revision>
  <dcterms:created xsi:type="dcterms:W3CDTF">2017-10-11T18:47:21Z</dcterms:created>
  <dcterms:modified xsi:type="dcterms:W3CDTF">2017-10-17T11:37:11Z</dcterms:modified>
</cp:coreProperties>
</file>