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727"/>
  </p:normalViewPr>
  <p:slideViewPr>
    <p:cSldViewPr snapToGrid="0" snapToObjects="1">
      <p:cViewPr varScale="1">
        <p:scale>
          <a:sx n="85" d="100"/>
          <a:sy n="85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Inflation &amp; the stock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Price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25" y="2908096"/>
            <a:ext cx="12029575" cy="349270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Inflation</a:t>
            </a:r>
            <a:r>
              <a:rPr lang="en-US" sz="2200" dirty="0" smtClean="0"/>
              <a:t> is another indicator of how the economy is doing. It is </a:t>
            </a:r>
            <a:r>
              <a:rPr lang="en-US" sz="2200" dirty="0" smtClean="0">
                <a:solidFill>
                  <a:srgbClr val="FF0000"/>
                </a:solidFill>
              </a:rPr>
              <a:t>an increase in the general price of goods and services</a:t>
            </a:r>
            <a:r>
              <a:rPr lang="en-US" sz="2200" dirty="0" smtClean="0"/>
              <a:t>. Inflation </a:t>
            </a:r>
            <a:r>
              <a:rPr lang="en-US" sz="2200" dirty="0" smtClean="0">
                <a:solidFill>
                  <a:srgbClr val="FF0000"/>
                </a:solidFill>
              </a:rPr>
              <a:t>decreases the purchasing power of currency.</a:t>
            </a:r>
          </a:p>
          <a:p>
            <a:pPr lvl="1"/>
            <a:r>
              <a:rPr lang="en-US" sz="2200" dirty="0" smtClean="0"/>
              <a:t>Ex: If there has been inflation since last year, you will be able to buy fewer groceries with $20 than you could last year.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Consumer Price Index (CPI) </a:t>
            </a:r>
            <a:r>
              <a:rPr lang="mr-IN" sz="2400" dirty="0" smtClean="0"/>
              <a:t>–</a:t>
            </a:r>
            <a:r>
              <a:rPr lang="en-US" sz="2400" dirty="0" smtClean="0"/>
              <a:t> a tool that </a:t>
            </a:r>
            <a:r>
              <a:rPr lang="en-US" sz="2400" dirty="0" smtClean="0">
                <a:solidFill>
                  <a:srgbClr val="FF0000"/>
                </a:solidFill>
              </a:rPr>
              <a:t>keeps track of the prices of about 400 goods and services</a:t>
            </a:r>
            <a:r>
              <a:rPr lang="en-US" sz="2400" dirty="0" smtClean="0"/>
              <a:t>. The CPI </a:t>
            </a:r>
            <a:r>
              <a:rPr lang="en-US" sz="2400" dirty="0" smtClean="0">
                <a:solidFill>
                  <a:srgbClr val="FF0000"/>
                </a:solidFill>
              </a:rPr>
              <a:t>measures the average change in these prices over time.</a:t>
            </a:r>
            <a:r>
              <a:rPr lang="en-US" sz="2400" dirty="0" smtClean="0"/>
              <a:t> If prices have generally increased, inflation is present.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41" y="322821"/>
            <a:ext cx="6228162" cy="258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6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inflation hurt?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inflation causes money to lose purchasing power, the same amount of money will be able to purchase less and less over time.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harms people who have fixed incomes</a:t>
            </a:r>
            <a:r>
              <a:rPr lang="en-US" dirty="0" smtClean="0"/>
              <a:t>, meaning they receive the same amount of money every year. This includes people who are living off pensions or social security.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Savings accounts typically have very low interest rates, which often aren’t enough to keep up with inflation</a:t>
            </a:r>
            <a:r>
              <a:rPr lang="en-US" dirty="0" smtClean="0"/>
              <a:t>. If inflation increases drastically, your savings could seriously decrease in value.</a:t>
            </a:r>
          </a:p>
          <a:p>
            <a:r>
              <a:rPr lang="en-US" dirty="0" smtClean="0"/>
              <a:t>So what can you do to make sure your money grows with the economy?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6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92" y="1880822"/>
            <a:ext cx="10382762" cy="345061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Sometimes, people will use </a:t>
            </a:r>
            <a:r>
              <a:rPr lang="en-US" sz="2200" dirty="0" smtClean="0">
                <a:solidFill>
                  <a:srgbClr val="FF0000"/>
                </a:solidFill>
              </a:rPr>
              <a:t>speculation</a:t>
            </a:r>
            <a:r>
              <a:rPr lang="en-US" sz="2200" dirty="0" smtClean="0"/>
              <a:t> to increase the value of their money over time. They </a:t>
            </a:r>
            <a:r>
              <a:rPr lang="en-US" sz="2200" dirty="0" smtClean="0">
                <a:solidFill>
                  <a:srgbClr val="FF0000"/>
                </a:solidFill>
              </a:rPr>
              <a:t>purchase items that they believe will go up in value over time, like gold or artwork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A lot of people did this with Beanie Babies in the 90s! Didn’t turn out so well.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483" y="3606128"/>
            <a:ext cx="3261611" cy="3261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77" y="4161493"/>
            <a:ext cx="3825391" cy="215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994" y="3962769"/>
            <a:ext cx="3173509" cy="25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95" y="2060702"/>
            <a:ext cx="9603275" cy="3740491"/>
          </a:xfrm>
        </p:spPr>
        <p:txBody>
          <a:bodyPr>
            <a:noAutofit/>
          </a:bodyPr>
          <a:lstStyle/>
          <a:p>
            <a:r>
              <a:rPr lang="en-US" sz="2200" dirty="0" smtClean="0"/>
              <a:t>Last unit, we talked about how </a:t>
            </a:r>
            <a:r>
              <a:rPr lang="en-US" sz="2200" dirty="0" smtClean="0">
                <a:solidFill>
                  <a:srgbClr val="FF0000"/>
                </a:solidFill>
              </a:rPr>
              <a:t>corporations sell shares of ownership, also called stocks, to gain capital.</a:t>
            </a:r>
          </a:p>
          <a:p>
            <a:r>
              <a:rPr lang="en-US" sz="2200" dirty="0" smtClean="0"/>
              <a:t>If you believe a business is going to grow and earn more money in the future, you may decide to buy stock from that company.</a:t>
            </a:r>
          </a:p>
          <a:p>
            <a:r>
              <a:rPr lang="en-US" sz="2200" u="sng" dirty="0" smtClean="0">
                <a:solidFill>
                  <a:srgbClr val="FF0000"/>
                </a:solidFill>
              </a:rPr>
              <a:t>Two ways to make money from stock: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Dividends are a share of the corporation’s profits that are distributed to shareholders.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Capital gains </a:t>
            </a:r>
            <a:r>
              <a:rPr lang="mr-IN" sz="2200" dirty="0" smtClean="0">
                <a:solidFill>
                  <a:srgbClr val="FF0000"/>
                </a:solidFill>
              </a:rPr>
              <a:t>–</a:t>
            </a:r>
            <a:r>
              <a:rPr lang="en-US" sz="2200" dirty="0" smtClean="0">
                <a:solidFill>
                  <a:srgbClr val="FF0000"/>
                </a:solidFill>
              </a:rPr>
              <a:t> when you sell stock for more than you spent on it.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222" y="3665094"/>
            <a:ext cx="2928079" cy="21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6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if the stock market is doing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Stock Market Indexes are tools that track the prices of certain stocks over time </a:t>
            </a:r>
            <a:r>
              <a:rPr lang="en-US" dirty="0" smtClean="0"/>
              <a:t>to measure if the stock market is increasing or decreasing.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Dow-Jones Industrial Average (DJIA)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tracks the stock prices of 30 corporations from various industries to measure the state of the economy as a whole.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Standard and Poor’s (S&amp;P 500)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tracks the stock prices of 500 major corporations.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865" y="4362138"/>
            <a:ext cx="1676612" cy="1686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459" y="4362138"/>
            <a:ext cx="2081134" cy="1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Stocks are bought and sold at stock exchanges </a:t>
            </a:r>
            <a:r>
              <a:rPr lang="en-US" dirty="0" smtClean="0"/>
              <a:t>like the </a:t>
            </a:r>
            <a:r>
              <a:rPr lang="en-US" dirty="0" smtClean="0">
                <a:solidFill>
                  <a:srgbClr val="FF0000"/>
                </a:solidFill>
              </a:rPr>
              <a:t>New York Stock Exchange </a:t>
            </a:r>
            <a:r>
              <a:rPr lang="en-US" dirty="0" smtClean="0"/>
              <a:t>or through an </a:t>
            </a:r>
            <a:r>
              <a:rPr lang="en-US" dirty="0" smtClean="0">
                <a:solidFill>
                  <a:srgbClr val="FF0000"/>
                </a:solidFill>
              </a:rPr>
              <a:t>electronic stock exchange like NASDAQ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people hire a </a:t>
            </a:r>
            <a:r>
              <a:rPr lang="en-US" dirty="0" smtClean="0">
                <a:solidFill>
                  <a:srgbClr val="FF0000"/>
                </a:solidFill>
              </a:rPr>
              <a:t>stock broker, a person who specializes in completing stock purchases </a:t>
            </a:r>
            <a:r>
              <a:rPr lang="en-US" dirty="0" smtClean="0"/>
              <a:t>and will conduct the actual transaction for you.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16" y="4002374"/>
            <a:ext cx="4537022" cy="255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793" y="3807504"/>
            <a:ext cx="4841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 Fact: </a:t>
            </a:r>
            <a:r>
              <a:rPr lang="en-US" dirty="0" smtClean="0">
                <a:solidFill>
                  <a:srgbClr val="FF0000"/>
                </a:solidFill>
              </a:rPr>
              <a:t>When stock prices are expected to rise, it’s called a </a:t>
            </a:r>
            <a:r>
              <a:rPr lang="en-US" b="1" dirty="0" smtClean="0">
                <a:solidFill>
                  <a:srgbClr val="FF0000"/>
                </a:solidFill>
              </a:rPr>
              <a:t>bull market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stocks are expected to fall, it’s called a </a:t>
            </a:r>
            <a:r>
              <a:rPr lang="en-US" b="1" dirty="0" smtClean="0">
                <a:solidFill>
                  <a:srgbClr val="FF0000"/>
                </a:solidFill>
              </a:rPr>
              <a:t>bear market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When a bear attacks, it raises its paw and swipes downward. When a bull attacks, it’s head is low and then it thrusts its horns upward.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946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</TotalTime>
  <Words>555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Gill Sans MT</vt:lpstr>
      <vt:lpstr>Mangal</vt:lpstr>
      <vt:lpstr>Arial</vt:lpstr>
      <vt:lpstr>Gallery</vt:lpstr>
      <vt:lpstr>Inflation &amp; the stock market</vt:lpstr>
      <vt:lpstr>Price stability</vt:lpstr>
      <vt:lpstr>Who does inflation hurt?</vt:lpstr>
      <vt:lpstr>speculation</vt:lpstr>
      <vt:lpstr>The stock market</vt:lpstr>
      <vt:lpstr>How do you know if the stock market is doing well?</vt:lpstr>
      <vt:lpstr>Stock exchanges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2018-04-27T02:30:44Z</dcterms:created>
  <dcterms:modified xsi:type="dcterms:W3CDTF">2018-04-27T03:32:55Z</dcterms:modified>
</cp:coreProperties>
</file>