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727"/>
  </p:normalViewPr>
  <p:slideViewPr>
    <p:cSldViewPr snapToGrid="0" snapToObjects="1">
      <p:cViewPr varScale="1">
        <p:scale>
          <a:sx n="85" d="100"/>
          <a:sy n="85"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4/24/18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4/24/18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273" y="802298"/>
            <a:ext cx="9945580" cy="2541431"/>
          </a:xfrm>
        </p:spPr>
        <p:txBody>
          <a:bodyPr/>
          <a:lstStyle/>
          <a:p>
            <a:pPr algn="ctr"/>
            <a:r>
              <a:rPr lang="en-US" dirty="0" smtClean="0"/>
              <a:t>Measuring economies:</a:t>
            </a:r>
            <a:br>
              <a:rPr lang="en-US" dirty="0" smtClean="0"/>
            </a:br>
            <a:r>
              <a:rPr lang="en-US" dirty="0" smtClean="0"/>
              <a:t>GDP &amp; fiscal policy</a:t>
            </a:r>
            <a:endParaRPr lang="en-US" dirty="0"/>
          </a:p>
        </p:txBody>
      </p:sp>
    </p:spTree>
    <p:extLst>
      <p:ext uri="{BB962C8B-B14F-4D97-AF65-F5344CB8AC3E}">
        <p14:creationId xmlns:p14="http://schemas.microsoft.com/office/powerpoint/2010/main" val="118631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Gdp</a:t>
            </a:r>
            <a:r>
              <a:rPr lang="en-US" dirty="0" smtClean="0"/>
              <a:t>?</a:t>
            </a:r>
            <a:endParaRPr lang="en-US" dirty="0"/>
          </a:p>
        </p:txBody>
      </p:sp>
      <p:sp>
        <p:nvSpPr>
          <p:cNvPr id="3" name="Content Placeholder 2"/>
          <p:cNvSpPr>
            <a:spLocks noGrp="1"/>
          </p:cNvSpPr>
          <p:nvPr>
            <p:ph idx="1"/>
          </p:nvPr>
        </p:nvSpPr>
        <p:spPr>
          <a:xfrm>
            <a:off x="359764" y="2015732"/>
            <a:ext cx="6115988" cy="4100255"/>
          </a:xfrm>
        </p:spPr>
        <p:txBody>
          <a:bodyPr>
            <a:normAutofit/>
          </a:bodyPr>
          <a:lstStyle/>
          <a:p>
            <a:r>
              <a:rPr lang="en-US" sz="2200" dirty="0">
                <a:solidFill>
                  <a:srgbClr val="FF0000"/>
                </a:solidFill>
              </a:rPr>
              <a:t>GDP (Gross Domestic Product) – the dollar value of all final goods and services produced in a country in a year.</a:t>
            </a:r>
          </a:p>
          <a:p>
            <a:pPr lvl="1"/>
            <a:r>
              <a:rPr lang="en-US" sz="2200" dirty="0">
                <a:solidFill>
                  <a:srgbClr val="FF0000"/>
                </a:solidFill>
              </a:rPr>
              <a:t>Final goods – goods and services that are consumed by individuals</a:t>
            </a:r>
            <a:r>
              <a:rPr lang="en-US" sz="2200" dirty="0"/>
              <a:t> (not used to make other goods and services</a:t>
            </a:r>
            <a:r>
              <a:rPr lang="en-US" sz="2200" dirty="0" smtClean="0"/>
              <a:t>)</a:t>
            </a:r>
            <a:endParaRPr lang="en-US" sz="2200" dirty="0"/>
          </a:p>
        </p:txBody>
      </p:sp>
      <p:pic>
        <p:nvPicPr>
          <p:cNvPr id="4" name="Picture 3"/>
          <p:cNvPicPr>
            <a:picLocks noChangeAspect="1"/>
          </p:cNvPicPr>
          <p:nvPr/>
        </p:nvPicPr>
        <p:blipFill>
          <a:blip r:embed="rId2"/>
          <a:stretch>
            <a:fillRect/>
          </a:stretch>
        </p:blipFill>
        <p:spPr>
          <a:xfrm>
            <a:off x="6475752" y="2613701"/>
            <a:ext cx="4961120" cy="3307413"/>
          </a:xfrm>
          <a:prstGeom prst="rect">
            <a:avLst/>
          </a:prstGeom>
        </p:spPr>
      </p:pic>
    </p:spTree>
    <p:extLst>
      <p:ext uri="{BB962C8B-B14F-4D97-AF65-F5344CB8AC3E}">
        <p14:creationId xmlns:p14="http://schemas.microsoft.com/office/powerpoint/2010/main" val="184257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a:t>
            </a:r>
            <a:r>
              <a:rPr lang="en-US" dirty="0" err="1" smtClean="0"/>
              <a:t>gdp</a:t>
            </a:r>
            <a:endParaRPr lang="en-US" dirty="0"/>
          </a:p>
        </p:txBody>
      </p:sp>
      <p:sp>
        <p:nvSpPr>
          <p:cNvPr id="3" name="Content Placeholder 2"/>
          <p:cNvSpPr>
            <a:spLocks noGrp="1"/>
          </p:cNvSpPr>
          <p:nvPr>
            <p:ph idx="1"/>
          </p:nvPr>
        </p:nvSpPr>
        <p:spPr>
          <a:xfrm>
            <a:off x="417257" y="2360506"/>
            <a:ext cx="9603275" cy="3450613"/>
          </a:xfrm>
        </p:spPr>
        <p:txBody>
          <a:bodyPr>
            <a:normAutofit/>
          </a:bodyPr>
          <a:lstStyle/>
          <a:p>
            <a:r>
              <a:rPr lang="en-US" sz="2200" dirty="0">
                <a:solidFill>
                  <a:srgbClr val="FF0000"/>
                </a:solidFill>
              </a:rPr>
              <a:t>Real GDP </a:t>
            </a:r>
            <a:r>
              <a:rPr lang="en-US" sz="2200" dirty="0" smtClean="0">
                <a:solidFill>
                  <a:srgbClr val="FF0000"/>
                </a:solidFill>
              </a:rPr>
              <a:t>– adjusted </a:t>
            </a:r>
            <a:r>
              <a:rPr lang="en-US" sz="2200" dirty="0">
                <a:solidFill>
                  <a:srgbClr val="FF0000"/>
                </a:solidFill>
              </a:rPr>
              <a:t>for inflation </a:t>
            </a:r>
            <a:r>
              <a:rPr lang="en-US" sz="2200" dirty="0"/>
              <a:t>(a general increase in prices)</a:t>
            </a:r>
          </a:p>
          <a:p>
            <a:pPr lvl="1"/>
            <a:r>
              <a:rPr lang="en-US" sz="2200" dirty="0"/>
              <a:t>Real GDP gives a </a:t>
            </a:r>
            <a:r>
              <a:rPr lang="en-US" sz="2200" dirty="0">
                <a:solidFill>
                  <a:srgbClr val="FF0000"/>
                </a:solidFill>
              </a:rPr>
              <a:t>more accurate </a:t>
            </a:r>
            <a:r>
              <a:rPr lang="en-US" sz="2200" dirty="0"/>
              <a:t>depiction of a country’s growth by assessing the relative value of the final goods produced year-to-year.</a:t>
            </a:r>
          </a:p>
          <a:p>
            <a:r>
              <a:rPr lang="en-US" sz="2200" dirty="0">
                <a:solidFill>
                  <a:srgbClr val="FF0000"/>
                </a:solidFill>
              </a:rPr>
              <a:t>Nominal GDP – Not adjusted for inflation</a:t>
            </a:r>
          </a:p>
          <a:p>
            <a:r>
              <a:rPr lang="en-US" sz="2200" dirty="0">
                <a:solidFill>
                  <a:srgbClr val="FF0000"/>
                </a:solidFill>
              </a:rPr>
              <a:t>Per Capita GDP – shows a country’s growth relative to its population. </a:t>
            </a:r>
          </a:p>
          <a:p>
            <a:r>
              <a:rPr lang="en-US" sz="2200" dirty="0"/>
              <a:t>	(GDP divided by population</a:t>
            </a:r>
            <a:r>
              <a:rPr lang="en-US" sz="2200" dirty="0" smtClean="0"/>
              <a:t>)</a:t>
            </a:r>
            <a:endParaRPr lang="en-US" sz="2200" dirty="0"/>
          </a:p>
        </p:txBody>
      </p:sp>
    </p:spTree>
    <p:extLst>
      <p:ext uri="{BB962C8B-B14F-4D97-AF65-F5344CB8AC3E}">
        <p14:creationId xmlns:p14="http://schemas.microsoft.com/office/powerpoint/2010/main" val="66692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business cycle</a:t>
            </a:r>
            <a:endParaRPr lang="en-US" dirty="0">
              <a:solidFill>
                <a:srgbClr val="FF0000"/>
              </a:solidFill>
            </a:endParaRPr>
          </a:p>
        </p:txBody>
      </p:sp>
      <p:sp>
        <p:nvSpPr>
          <p:cNvPr id="3" name="Content Placeholder 2"/>
          <p:cNvSpPr>
            <a:spLocks noGrp="1"/>
          </p:cNvSpPr>
          <p:nvPr>
            <p:ph idx="1"/>
          </p:nvPr>
        </p:nvSpPr>
        <p:spPr>
          <a:xfrm>
            <a:off x="6053559" y="1790881"/>
            <a:ext cx="6073483" cy="4460019"/>
          </a:xfrm>
        </p:spPr>
        <p:txBody>
          <a:bodyPr>
            <a:normAutofit/>
          </a:bodyPr>
          <a:lstStyle/>
          <a:p>
            <a:r>
              <a:rPr lang="en-US" sz="2200" dirty="0"/>
              <a:t>The business cycle </a:t>
            </a:r>
            <a:r>
              <a:rPr lang="en-US" sz="2200" dirty="0">
                <a:solidFill>
                  <a:srgbClr val="FF0000"/>
                </a:solidFill>
              </a:rPr>
              <a:t>describes the alternating periods of growth and decline that economies go through. </a:t>
            </a:r>
          </a:p>
          <a:p>
            <a:r>
              <a:rPr lang="en-US" sz="2200" dirty="0"/>
              <a:t>When </a:t>
            </a:r>
            <a:r>
              <a:rPr lang="en-US" sz="2200" dirty="0">
                <a:solidFill>
                  <a:srgbClr val="FF0000"/>
                </a:solidFill>
              </a:rPr>
              <a:t>GDP grows</a:t>
            </a:r>
            <a:r>
              <a:rPr lang="en-US" sz="2200" dirty="0"/>
              <a:t>, it’s called </a:t>
            </a:r>
            <a:r>
              <a:rPr lang="en-US" sz="2200" dirty="0">
                <a:solidFill>
                  <a:srgbClr val="FF0000"/>
                </a:solidFill>
              </a:rPr>
              <a:t>expansion</a:t>
            </a:r>
            <a:r>
              <a:rPr lang="en-US" sz="2200" dirty="0"/>
              <a:t>.</a:t>
            </a:r>
          </a:p>
          <a:p>
            <a:r>
              <a:rPr lang="en-US" sz="2200" dirty="0"/>
              <a:t>When </a:t>
            </a:r>
            <a:r>
              <a:rPr lang="en-US" sz="2200" dirty="0">
                <a:solidFill>
                  <a:srgbClr val="FF0000"/>
                </a:solidFill>
              </a:rPr>
              <a:t>GDP shrinks</a:t>
            </a:r>
            <a:r>
              <a:rPr lang="en-US" sz="2200" dirty="0"/>
              <a:t>, it’s called </a:t>
            </a:r>
            <a:r>
              <a:rPr lang="en-US" sz="2200" dirty="0">
                <a:solidFill>
                  <a:srgbClr val="FF0000"/>
                </a:solidFill>
              </a:rPr>
              <a:t>contraction</a:t>
            </a:r>
            <a:r>
              <a:rPr lang="en-US" sz="2200" dirty="0"/>
              <a:t>. </a:t>
            </a:r>
          </a:p>
          <a:p>
            <a:endParaRPr lang="en-US" sz="2200" dirty="0" smtClean="0"/>
          </a:p>
          <a:p>
            <a:r>
              <a:rPr lang="en-US" sz="2200" dirty="0">
                <a:solidFill>
                  <a:srgbClr val="FF0000"/>
                </a:solidFill>
              </a:rPr>
              <a:t>Recession – real GDP shrinks 6+ months in a row</a:t>
            </a:r>
          </a:p>
          <a:p>
            <a:r>
              <a:rPr lang="en-US" sz="2200" dirty="0">
                <a:solidFill>
                  <a:srgbClr val="FF0000"/>
                </a:solidFill>
              </a:rPr>
              <a:t>Depression – real GDP shrinks 2+ years in a row</a:t>
            </a:r>
          </a:p>
          <a:p>
            <a:endParaRPr lang="en-US" dirty="0"/>
          </a:p>
        </p:txBody>
      </p:sp>
      <p:pic>
        <p:nvPicPr>
          <p:cNvPr id="4" name="Picture 3"/>
          <p:cNvPicPr>
            <a:picLocks noChangeAspect="1"/>
          </p:cNvPicPr>
          <p:nvPr/>
        </p:nvPicPr>
        <p:blipFill>
          <a:blip r:embed="rId2"/>
          <a:stretch>
            <a:fillRect/>
          </a:stretch>
        </p:blipFill>
        <p:spPr>
          <a:xfrm>
            <a:off x="163227" y="2412674"/>
            <a:ext cx="5890332" cy="3216431"/>
          </a:xfrm>
          <a:prstGeom prst="rect">
            <a:avLst/>
          </a:prstGeom>
        </p:spPr>
      </p:pic>
    </p:spTree>
    <p:extLst>
      <p:ext uri="{BB962C8B-B14F-4D97-AF65-F5344CB8AC3E}">
        <p14:creationId xmlns:p14="http://schemas.microsoft.com/office/powerpoint/2010/main" val="200757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a:t>
            </a:r>
            <a:endParaRPr lang="en-US" dirty="0"/>
          </a:p>
        </p:txBody>
      </p:sp>
      <p:sp>
        <p:nvSpPr>
          <p:cNvPr id="3" name="Content Placeholder 2"/>
          <p:cNvSpPr>
            <a:spLocks noGrp="1"/>
          </p:cNvSpPr>
          <p:nvPr>
            <p:ph idx="1"/>
          </p:nvPr>
        </p:nvSpPr>
        <p:spPr>
          <a:xfrm>
            <a:off x="312327" y="2060702"/>
            <a:ext cx="6238376" cy="4504990"/>
          </a:xfrm>
        </p:spPr>
        <p:txBody>
          <a:bodyPr>
            <a:normAutofit/>
          </a:bodyPr>
          <a:lstStyle/>
          <a:p>
            <a:r>
              <a:rPr lang="en-US" sz="2200" dirty="0" smtClean="0"/>
              <a:t>The </a:t>
            </a:r>
            <a:r>
              <a:rPr lang="en-US" sz="2200" dirty="0" smtClean="0">
                <a:solidFill>
                  <a:srgbClr val="FF0000"/>
                </a:solidFill>
              </a:rPr>
              <a:t>labor force </a:t>
            </a:r>
            <a:r>
              <a:rPr lang="en-US" sz="2200" dirty="0" smtClean="0"/>
              <a:t>includes </a:t>
            </a:r>
            <a:r>
              <a:rPr lang="en-US" sz="2200" dirty="0" smtClean="0">
                <a:solidFill>
                  <a:srgbClr val="FF0000"/>
                </a:solidFill>
              </a:rPr>
              <a:t>all civilians age 16+ who are either working or looking for work.</a:t>
            </a:r>
          </a:p>
          <a:p>
            <a:r>
              <a:rPr lang="en-US" sz="2200" dirty="0" smtClean="0"/>
              <a:t>The </a:t>
            </a:r>
            <a:r>
              <a:rPr lang="en-US" sz="2200" dirty="0" smtClean="0">
                <a:solidFill>
                  <a:srgbClr val="FF0000"/>
                </a:solidFill>
              </a:rPr>
              <a:t>unemployment rate </a:t>
            </a:r>
            <a:r>
              <a:rPr lang="en-US" sz="2200" dirty="0" smtClean="0"/>
              <a:t>is the </a:t>
            </a:r>
            <a:r>
              <a:rPr lang="en-US" sz="2200" dirty="0" smtClean="0">
                <a:solidFill>
                  <a:srgbClr val="FF0000"/>
                </a:solidFill>
              </a:rPr>
              <a:t>percentage of the labor force who are not working but are looking for a job.</a:t>
            </a:r>
          </a:p>
          <a:p>
            <a:r>
              <a:rPr lang="en-US" sz="2200" dirty="0" smtClean="0">
                <a:solidFill>
                  <a:srgbClr val="FF0000"/>
                </a:solidFill>
              </a:rPr>
              <a:t>Unemployment rises when the economy enters a recession</a:t>
            </a:r>
            <a:r>
              <a:rPr lang="en-US" sz="2200" dirty="0" smtClean="0"/>
              <a:t>. If the rate gets too high, the government needs to intervene.</a:t>
            </a:r>
            <a:endParaRPr lang="en-US" sz="2200" dirty="0"/>
          </a:p>
        </p:txBody>
      </p:sp>
      <p:pic>
        <p:nvPicPr>
          <p:cNvPr id="4" name="Picture 3"/>
          <p:cNvPicPr>
            <a:picLocks noChangeAspect="1"/>
          </p:cNvPicPr>
          <p:nvPr/>
        </p:nvPicPr>
        <p:blipFill>
          <a:blip r:embed="rId2"/>
          <a:stretch>
            <a:fillRect/>
          </a:stretch>
        </p:blipFill>
        <p:spPr>
          <a:xfrm>
            <a:off x="6832247" y="2278505"/>
            <a:ext cx="4583793" cy="3567659"/>
          </a:xfrm>
          <a:prstGeom prst="rect">
            <a:avLst/>
          </a:prstGeom>
        </p:spPr>
      </p:pic>
    </p:spTree>
    <p:extLst>
      <p:ext uri="{BB962C8B-B14F-4D97-AF65-F5344CB8AC3E}">
        <p14:creationId xmlns:p14="http://schemas.microsoft.com/office/powerpoint/2010/main" val="42501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 - expansionary</a:t>
            </a:r>
            <a:endParaRPr lang="en-US" dirty="0"/>
          </a:p>
        </p:txBody>
      </p:sp>
      <p:sp>
        <p:nvSpPr>
          <p:cNvPr id="3" name="Content Placeholder 2"/>
          <p:cNvSpPr>
            <a:spLocks noGrp="1"/>
          </p:cNvSpPr>
          <p:nvPr>
            <p:ph idx="1"/>
          </p:nvPr>
        </p:nvSpPr>
        <p:spPr>
          <a:xfrm>
            <a:off x="539647" y="1793795"/>
            <a:ext cx="11107710" cy="4577026"/>
          </a:xfrm>
        </p:spPr>
        <p:txBody>
          <a:bodyPr>
            <a:normAutofit/>
          </a:bodyPr>
          <a:lstStyle/>
          <a:p>
            <a:r>
              <a:rPr lang="en-US" sz="2200" dirty="0" smtClean="0">
                <a:solidFill>
                  <a:srgbClr val="FF0000"/>
                </a:solidFill>
              </a:rPr>
              <a:t>Fiscal policy </a:t>
            </a:r>
            <a:r>
              <a:rPr lang="mr-IN" sz="2200" dirty="0" smtClean="0">
                <a:solidFill>
                  <a:srgbClr val="FF0000"/>
                </a:solidFill>
              </a:rPr>
              <a:t>–</a:t>
            </a:r>
            <a:r>
              <a:rPr lang="en-US" sz="2200" dirty="0" smtClean="0">
                <a:solidFill>
                  <a:srgbClr val="FF0000"/>
                </a:solidFill>
              </a:rPr>
              <a:t> when the government changes its spending levels and tax rates to influence the economy.</a:t>
            </a:r>
          </a:p>
          <a:p>
            <a:r>
              <a:rPr lang="en-US" sz="2200" dirty="0" smtClean="0">
                <a:solidFill>
                  <a:srgbClr val="FF0000"/>
                </a:solidFill>
              </a:rPr>
              <a:t>Examples of expansionary fiscal policy:</a:t>
            </a:r>
          </a:p>
          <a:p>
            <a:r>
              <a:rPr lang="en-US" sz="2200" dirty="0" smtClean="0">
                <a:solidFill>
                  <a:srgbClr val="FF0000"/>
                </a:solidFill>
              </a:rPr>
              <a:t>When there is a recession, the government can try to cut taxes</a:t>
            </a:r>
            <a:r>
              <a:rPr lang="en-US" sz="2200" dirty="0" smtClean="0"/>
              <a:t>. They hope that this will allow people to spend more money within the economy. When people buy more stuff, businesses will want to produce more and will need to hire more workers to keep up with demand.</a:t>
            </a:r>
          </a:p>
          <a:p>
            <a:endParaRPr lang="en-US" sz="2200" dirty="0" smtClean="0"/>
          </a:p>
          <a:p>
            <a:r>
              <a:rPr lang="en-US" sz="2200" dirty="0" smtClean="0"/>
              <a:t>They could also </a:t>
            </a:r>
            <a:r>
              <a:rPr lang="en-US" sz="2200" dirty="0" smtClean="0">
                <a:solidFill>
                  <a:srgbClr val="FF0000"/>
                </a:solidFill>
              </a:rPr>
              <a:t>increase government spending</a:t>
            </a:r>
            <a:r>
              <a:rPr lang="en-US" sz="2200" dirty="0" smtClean="0"/>
              <a:t>. This way, the government will be the one creating more demand for goods and services, hopefully reaching the same result.</a:t>
            </a:r>
          </a:p>
        </p:txBody>
      </p:sp>
    </p:spTree>
    <p:extLst>
      <p:ext uri="{BB962C8B-B14F-4D97-AF65-F5344CB8AC3E}">
        <p14:creationId xmlns:p14="http://schemas.microsoft.com/office/powerpoint/2010/main" val="148099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 </a:t>
            </a:r>
            <a:r>
              <a:rPr lang="en-US" dirty="0" smtClean="0"/>
              <a:t>contractionary</a:t>
            </a:r>
            <a:endParaRPr lang="en-US" dirty="0"/>
          </a:p>
        </p:txBody>
      </p:sp>
      <p:sp>
        <p:nvSpPr>
          <p:cNvPr id="3" name="Content Placeholder 2"/>
          <p:cNvSpPr>
            <a:spLocks noGrp="1"/>
          </p:cNvSpPr>
          <p:nvPr>
            <p:ph idx="1"/>
          </p:nvPr>
        </p:nvSpPr>
        <p:spPr>
          <a:xfrm>
            <a:off x="284816" y="1820862"/>
            <a:ext cx="10792917" cy="4355086"/>
          </a:xfrm>
        </p:spPr>
        <p:txBody>
          <a:bodyPr>
            <a:normAutofit lnSpcReduction="10000"/>
          </a:bodyPr>
          <a:lstStyle/>
          <a:p>
            <a:r>
              <a:rPr lang="en-US" sz="2200" dirty="0" smtClean="0"/>
              <a:t>If the economy is expanding too quickly, there may be a high rate of inflation. The government needs to slow this down! They also need to make up for all the money they lost during the recession and try to pay off the national debt.</a:t>
            </a:r>
          </a:p>
          <a:p>
            <a:r>
              <a:rPr lang="en-US" sz="2200" dirty="0" smtClean="0">
                <a:solidFill>
                  <a:srgbClr val="FF0000"/>
                </a:solidFill>
              </a:rPr>
              <a:t>Examples of contractionary fiscal policy: </a:t>
            </a:r>
          </a:p>
          <a:p>
            <a:r>
              <a:rPr lang="en-US" sz="2200" dirty="0" smtClean="0">
                <a:solidFill>
                  <a:srgbClr val="FF0000"/>
                </a:solidFill>
              </a:rPr>
              <a:t>Decrease government spending</a:t>
            </a:r>
          </a:p>
          <a:p>
            <a:r>
              <a:rPr lang="en-US" sz="2200" dirty="0" smtClean="0">
                <a:solidFill>
                  <a:srgbClr val="FF0000"/>
                </a:solidFill>
              </a:rPr>
              <a:t>Increase taxes</a:t>
            </a:r>
          </a:p>
          <a:p>
            <a:endParaRPr lang="en-US" sz="2200" dirty="0" smtClean="0">
              <a:solidFill>
                <a:srgbClr val="FF0000"/>
              </a:solidFill>
            </a:endParaRPr>
          </a:p>
          <a:p>
            <a:endParaRPr lang="en-US" sz="2200" dirty="0" smtClean="0">
              <a:solidFill>
                <a:srgbClr val="FF0000"/>
              </a:solidFill>
            </a:endParaRPr>
          </a:p>
          <a:p>
            <a:r>
              <a:rPr lang="en-US" sz="2200" dirty="0" smtClean="0">
                <a:solidFill>
                  <a:srgbClr val="FF0000"/>
                </a:solidFill>
              </a:rPr>
              <a:t>These policies reduce the demand for goods and services, driving prices back down.</a:t>
            </a:r>
            <a:endParaRPr lang="en-US" sz="2200" dirty="0"/>
          </a:p>
        </p:txBody>
      </p:sp>
      <p:pic>
        <p:nvPicPr>
          <p:cNvPr id="4" name="Picture 3"/>
          <p:cNvPicPr>
            <a:picLocks noChangeAspect="1"/>
          </p:cNvPicPr>
          <p:nvPr/>
        </p:nvPicPr>
        <p:blipFill>
          <a:blip r:embed="rId2"/>
          <a:stretch>
            <a:fillRect/>
          </a:stretch>
        </p:blipFill>
        <p:spPr>
          <a:xfrm>
            <a:off x="7631659" y="2728404"/>
            <a:ext cx="4460760" cy="2787975"/>
          </a:xfrm>
          <a:prstGeom prst="rect">
            <a:avLst/>
          </a:prstGeom>
        </p:spPr>
      </p:pic>
    </p:spTree>
    <p:extLst>
      <p:ext uri="{BB962C8B-B14F-4D97-AF65-F5344CB8AC3E}">
        <p14:creationId xmlns:p14="http://schemas.microsoft.com/office/powerpoint/2010/main" val="10140568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TotalTime>
  <Words>421</Words>
  <Application>Microsoft Macintosh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Gill Sans MT</vt:lpstr>
      <vt:lpstr>Mangal</vt:lpstr>
      <vt:lpstr>Arial</vt:lpstr>
      <vt:lpstr>Gallery</vt:lpstr>
      <vt:lpstr>Measuring economies: GDP &amp; fiscal policy</vt:lpstr>
      <vt:lpstr>What is Gdp?</vt:lpstr>
      <vt:lpstr>Kinds of gdp</vt:lpstr>
      <vt:lpstr>The business cycle</vt:lpstr>
      <vt:lpstr>unemployment</vt:lpstr>
      <vt:lpstr>Fiscal policy - expansionary</vt:lpstr>
      <vt:lpstr>Fiscal policy - contractionary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economies: GDP</dc:title>
  <dc:creator>Microsoft Office User</dc:creator>
  <cp:lastModifiedBy>Microsoft Office User</cp:lastModifiedBy>
  <cp:revision>5</cp:revision>
  <dcterms:created xsi:type="dcterms:W3CDTF">2018-04-25T02:45:36Z</dcterms:created>
  <dcterms:modified xsi:type="dcterms:W3CDTF">2018-04-25T03:17:12Z</dcterms:modified>
</cp:coreProperties>
</file>