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727"/>
  </p:normalViewPr>
  <p:slideViewPr>
    <p:cSldViewPr snapToGrid="0" snapToObjects="1">
      <p:cViewPr varScale="1">
        <p:scale>
          <a:sx n="114" d="100"/>
          <a:sy n="114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739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02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102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74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3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2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86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43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14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Government </a:t>
            </a:r>
            <a:r>
              <a:rPr lang="en-US" smtClean="0"/>
              <a:t>Regulations</a:t>
            </a:r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846225" y="3194125"/>
            <a:ext cx="6873600" cy="1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In-Depth Review (and some new stuff!)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866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Private vs. </a:t>
            </a:r>
            <a:r>
              <a:rPr lang="en" dirty="0"/>
              <a:t>Public Goods</a:t>
            </a:r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goods produced by businesses are </a:t>
            </a:r>
            <a:r>
              <a:rPr lang="en">
                <a:solidFill>
                  <a:srgbClr val="FF0000"/>
                </a:solidFill>
              </a:rPr>
              <a:t>private goods. This means you can’t consume/enjoy the good unless you pay for it. These goods are said to be </a:t>
            </a:r>
            <a:r>
              <a:rPr lang="en" b="1">
                <a:solidFill>
                  <a:srgbClr val="FF0000"/>
                </a:solidFill>
              </a:rPr>
              <a:t>exclusionary</a:t>
            </a:r>
            <a:r>
              <a:rPr lang="en"/>
              <a:t> because if you can’t pay for it, you are excluded.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Ex: An iPhone, a car, or a haircut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 public good is one that many people can enjoy without depleting it. These goods are </a:t>
            </a:r>
            <a:r>
              <a:rPr lang="en" b="1">
                <a:solidFill>
                  <a:srgbClr val="FF0000"/>
                </a:solidFill>
              </a:rPr>
              <a:t>non-exclusionary</a:t>
            </a:r>
            <a:r>
              <a:rPr lang="en" b="1"/>
              <a:t> </a:t>
            </a:r>
            <a:r>
              <a:rPr lang="en"/>
              <a:t>because everyone gets to use them.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Ex. Public schools, libraries, parks, and highways.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these public goods have in common?</a:t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5602525" y="4178350"/>
            <a:ext cx="20244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They’re made by the government!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Goods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goods are paid for mostly by tax revenue.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</a:t>
            </a:r>
            <a:r>
              <a:rPr lang="en">
                <a:solidFill>
                  <a:srgbClr val="FF0000"/>
                </a:solidFill>
              </a:rPr>
              <a:t>government has to provide these goods because there is very little profit</a:t>
            </a:r>
            <a:r>
              <a:rPr lang="en"/>
              <a:t> to be made even though many are seen as necessities. </a:t>
            </a:r>
            <a:r>
              <a:rPr lang="en">
                <a:solidFill>
                  <a:srgbClr val="FF0000"/>
                </a:solidFill>
              </a:rPr>
              <a:t>In most cases, the private sector would be unwilling to produce these goods and services.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7" y="3036650"/>
            <a:ext cx="2515026" cy="168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450" y="3036650"/>
            <a:ext cx="2693003" cy="1683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001" y="3036650"/>
            <a:ext cx="2244161" cy="1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Externalities (We need to review this in-depth!)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Externality: An unintended side-effect of an action that affects someone else who was not involved.</a:t>
            </a:r>
            <a:endParaRPr dirty="0">
              <a:solidFill>
                <a:srgbClr val="FF0000"/>
              </a:solidFill>
            </a:endParaRPr>
          </a:p>
          <a:p>
            <a:pPr marL="0" lvl="0" indent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Ex: If your parents give you money for your birthday, an externality of that would be that Chick-fil-a receives a lot more business that week!</a:t>
            </a:r>
            <a:endParaRPr dirty="0"/>
          </a:p>
          <a:p>
            <a:pPr marL="0" lvl="0" indent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 smtClean="0"/>
              <a:t>	</a:t>
            </a:r>
            <a:r>
              <a:rPr lang="en" dirty="0" smtClean="0"/>
              <a:t>This </a:t>
            </a:r>
            <a:r>
              <a:rPr lang="en" dirty="0"/>
              <a:t>is a </a:t>
            </a:r>
            <a:r>
              <a:rPr lang="en" dirty="0">
                <a:solidFill>
                  <a:srgbClr val="FF0000"/>
                </a:solidFill>
              </a:rPr>
              <a:t>positive externality</a:t>
            </a:r>
            <a:r>
              <a:rPr lang="en" dirty="0"/>
              <a:t>!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225" y="2853150"/>
            <a:ext cx="3050174" cy="171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76650" y="3380650"/>
            <a:ext cx="4955100" cy="17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An externality of a factory increasing production could be that Lake Norman becomes more polluted. </a:t>
            </a:r>
            <a:endParaRPr sz="1800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n" sz="1800" dirty="0" smtClean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This </a:t>
            </a:r>
            <a:r>
              <a:rPr lang="en" sz="1800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is a </a:t>
            </a:r>
            <a:r>
              <a:rPr lang="en" sz="18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negative externality</a:t>
            </a:r>
            <a:r>
              <a:rPr lang="en" sz="1800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800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Externalities (continued)</a:t>
            </a:r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The government sometimes creates regulations to lessen the effects of negative externalities.</a:t>
            </a:r>
            <a:r>
              <a:rPr lang="en" dirty="0"/>
              <a:t> This is why the </a:t>
            </a:r>
            <a:r>
              <a:rPr lang="en-US" dirty="0" smtClean="0"/>
              <a:t>Executive Branch</a:t>
            </a:r>
            <a:r>
              <a:rPr lang="en" dirty="0" smtClean="0"/>
              <a:t> </a:t>
            </a:r>
            <a:r>
              <a:rPr lang="en" dirty="0"/>
              <a:t>has so many </a:t>
            </a:r>
            <a:r>
              <a:rPr lang="en" dirty="0">
                <a:solidFill>
                  <a:srgbClr val="FF0000"/>
                </a:solidFill>
              </a:rPr>
              <a:t>regulatory agencies!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2554938"/>
            <a:ext cx="285750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175" y="1985800"/>
            <a:ext cx="3208750" cy="93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50" y="2325200"/>
            <a:ext cx="2164475" cy="21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0445" y="3078325"/>
            <a:ext cx="3144348" cy="19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Maintaining Competition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10535" y="1016286"/>
            <a:ext cx="311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Tell me about monopolies!</a:t>
            </a:r>
            <a:endParaRPr b="1" dirty="0"/>
          </a:p>
        </p:txBody>
      </p:sp>
      <p:sp>
        <p:nvSpPr>
          <p:cNvPr id="101" name="Shape 101"/>
          <p:cNvSpPr txBox="1"/>
          <p:nvPr/>
        </p:nvSpPr>
        <p:spPr>
          <a:xfrm>
            <a:off x="356113" y="1444597"/>
            <a:ext cx="5166900" cy="3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The government wants to make sure we have plenty of competition in our economy to</a:t>
            </a:r>
            <a:r>
              <a:rPr lang="en" sz="1600" dirty="0">
                <a:solidFill>
                  <a:srgbClr val="FF0000"/>
                </a:solidFill>
              </a:rPr>
              <a:t> encourage companies to keep prices low and create better products.</a:t>
            </a:r>
            <a:endParaRPr sz="1600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</a:rPr>
              <a:t>Sherman Antitrust Act (1890) The government banned monopolies because they prevent competition.</a:t>
            </a:r>
            <a:endParaRPr sz="1600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	Broke up Standard Oil in 1911!</a:t>
            </a: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The </a:t>
            </a:r>
            <a:r>
              <a:rPr lang="en" sz="1600" dirty="0">
                <a:solidFill>
                  <a:srgbClr val="FF0000"/>
                </a:solidFill>
              </a:rPr>
              <a:t>Clayton Act (1914)</a:t>
            </a:r>
            <a:r>
              <a:rPr lang="en" sz="1600" dirty="0"/>
              <a:t> broadened that law to </a:t>
            </a:r>
            <a:r>
              <a:rPr lang="en" sz="1600" dirty="0">
                <a:solidFill>
                  <a:srgbClr val="FF0000"/>
                </a:solidFill>
              </a:rPr>
              <a:t>allow the government to approve or deny certain </a:t>
            </a:r>
            <a:r>
              <a:rPr lang="en" sz="1600" b="1" dirty="0">
                <a:solidFill>
                  <a:srgbClr val="FF0000"/>
                </a:solidFill>
              </a:rPr>
              <a:t>mergers</a:t>
            </a:r>
            <a:r>
              <a:rPr lang="en" sz="1600" b="1" dirty="0"/>
              <a:t>, </a:t>
            </a:r>
            <a:r>
              <a:rPr lang="en" sz="1600" dirty="0"/>
              <a:t>or companies trying to combine into one. It also </a:t>
            </a:r>
            <a:r>
              <a:rPr lang="en" sz="1600" dirty="0">
                <a:solidFill>
                  <a:srgbClr val="FF0000"/>
                </a:solidFill>
              </a:rPr>
              <a:t>gave rights to labor unions</a:t>
            </a:r>
            <a:r>
              <a:rPr lang="en" sz="1600" dirty="0"/>
              <a:t>!</a:t>
            </a: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Ex</a:t>
            </a:r>
            <a:r>
              <a:rPr lang="en" sz="1600" dirty="0"/>
              <a:t>: Staples and OfficeMax were not allowed to merge.</a:t>
            </a:r>
            <a:endParaRPr sz="1600" dirty="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824" y="641099"/>
            <a:ext cx="3418328" cy="227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425" y="3037076"/>
            <a:ext cx="2171118" cy="19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Natural Monopolies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Sometimes, </a:t>
            </a:r>
            <a:r>
              <a:rPr lang="en">
                <a:solidFill>
                  <a:srgbClr val="FF0000"/>
                </a:solidFill>
              </a:rPr>
              <a:t>certain industries have such high start-up costs that it makes financial sense to let one company have a monopoly. Having multiple companies in one area would be inefficient.</a:t>
            </a:r>
            <a:endParaRPr>
              <a:solidFill>
                <a:srgbClr val="FF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Ex: Duke Energy!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In exchange for letting these companies have a monopoly, they agree to submit to intense government regulation.</a:t>
            </a:r>
            <a:r>
              <a:rPr lang="en"/>
              <a:t> For Duke Energy, the NC General Assembly has to approve rate increases.</a:t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975" y="2147005"/>
            <a:ext cx="5330525" cy="16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Regulating Products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government can also </a:t>
            </a:r>
            <a:r>
              <a:rPr lang="en">
                <a:solidFill>
                  <a:srgbClr val="FF0000"/>
                </a:solidFill>
              </a:rPr>
              <a:t>control how companies advertise their products and what they can put on the label. This is to prevent false/misleading advertising.</a:t>
            </a:r>
            <a:endParaRPr>
              <a:solidFill>
                <a:srgbClr val="FF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Ex: What can be labeled as “organic”, allergy warnings, and disclaimers.</a:t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050" y="2562825"/>
            <a:ext cx="2843350" cy="2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17800" y="2530550"/>
            <a:ext cx="5532000" cy="23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The government </a:t>
            </a: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can also make companies issue a recall for a product found to be unsafe</a:t>
            </a: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. You can return unsafe items for a </a:t>
            </a: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full refund, repairs, or replacement.</a:t>
            </a:r>
            <a:endParaRPr sz="18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Ex: Eggs and Romaine lettuce!!!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Also car parts.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8829" y="3609575"/>
            <a:ext cx="2396371" cy="13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Assignment!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With a group of 2-4 people, brainstorm an idea for a business you would like to start. Create a poster with the following sections: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What is your business? Provide a brief description and create a logo.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What are some externalities </a:t>
            </a:r>
            <a:r>
              <a:rPr lang="en" dirty="0" smtClean="0"/>
              <a:t>(</a:t>
            </a:r>
            <a:r>
              <a:rPr lang="en-US" dirty="0" smtClean="0"/>
              <a:t>3 </a:t>
            </a:r>
            <a:r>
              <a:rPr lang="en" dirty="0" smtClean="0"/>
              <a:t>positive </a:t>
            </a:r>
            <a:r>
              <a:rPr lang="en" dirty="0"/>
              <a:t>and </a:t>
            </a:r>
            <a:r>
              <a:rPr lang="en-US" dirty="0" smtClean="0"/>
              <a:t>3 </a:t>
            </a:r>
            <a:r>
              <a:rPr lang="en" dirty="0" smtClean="0"/>
              <a:t>negative</a:t>
            </a:r>
            <a:r>
              <a:rPr lang="en" dirty="0"/>
              <a:t>) your business may create for the surrounding community? 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Remember: an externality has to affect people whether they buy your goods or not!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What government regulations might your business have to follow</a:t>
            </a:r>
            <a:r>
              <a:rPr lang="en" dirty="0" smtClean="0"/>
              <a:t>?</a:t>
            </a:r>
            <a:r>
              <a:rPr lang="en-US" smtClean="0"/>
              <a:t> (at least 3)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NO ILLEGAL BUSINESSES!!!!! I MEAN IT!!!!!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469</Words>
  <Application>Microsoft Macintosh PowerPoint</Application>
  <PresentationFormat>On-screen Show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Proxima Nova</vt:lpstr>
      <vt:lpstr>Arial</vt:lpstr>
      <vt:lpstr>Spearmint</vt:lpstr>
      <vt:lpstr>Government Regulations</vt:lpstr>
      <vt:lpstr>Private vs. Public Goods</vt:lpstr>
      <vt:lpstr>Public Goods</vt:lpstr>
      <vt:lpstr>Externalities (We need to review this in-depth!)</vt:lpstr>
      <vt:lpstr>Externalities (continued)</vt:lpstr>
      <vt:lpstr>Maintaining Competition</vt:lpstr>
      <vt:lpstr>Natural Monopolies</vt:lpstr>
      <vt:lpstr>Regulating Products</vt:lpstr>
      <vt:lpstr>Assignment!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in Economics</dc:title>
  <cp:lastModifiedBy>Microsoft Office User</cp:lastModifiedBy>
  <cp:revision>5</cp:revision>
  <dcterms:modified xsi:type="dcterms:W3CDTF">2018-04-23T21:35:05Z</dcterms:modified>
</cp:coreProperties>
</file>